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96" r:id="rId5"/>
    <p:sldId id="293" r:id="rId6"/>
    <p:sldId id="261" r:id="rId7"/>
    <p:sldId id="299" r:id="rId8"/>
    <p:sldId id="315" r:id="rId9"/>
    <p:sldId id="316" r:id="rId10"/>
    <p:sldId id="265" r:id="rId11"/>
    <p:sldId id="291" r:id="rId12"/>
    <p:sldId id="274" r:id="rId13"/>
    <p:sldId id="275" r:id="rId14"/>
    <p:sldId id="292" r:id="rId15"/>
    <p:sldId id="277" r:id="rId16"/>
    <p:sldId id="276" r:id="rId17"/>
    <p:sldId id="280" r:id="rId18"/>
    <p:sldId id="282" r:id="rId19"/>
    <p:sldId id="281" r:id="rId20"/>
    <p:sldId id="286" r:id="rId21"/>
    <p:sldId id="283" r:id="rId22"/>
    <p:sldId id="284" r:id="rId23"/>
    <p:sldId id="285" r:id="rId24"/>
    <p:sldId id="287" r:id="rId25"/>
    <p:sldId id="288" r:id="rId26"/>
    <p:sldId id="317" r:id="rId27"/>
    <p:sldId id="314" r:id="rId28"/>
    <p:sldId id="290" r:id="rId29"/>
    <p:sldId id="263" r:id="rId30"/>
    <p:sldId id="319" r:id="rId31"/>
    <p:sldId id="272" r:id="rId32"/>
    <p:sldId id="266" r:id="rId33"/>
    <p:sldId id="320" r:id="rId34"/>
    <p:sldId id="321" r:id="rId35"/>
    <p:sldId id="318" r:id="rId36"/>
    <p:sldId id="273" r:id="rId37"/>
    <p:sldId id="270" r:id="rId38"/>
    <p:sldId id="301" r:id="rId39"/>
    <p:sldId id="322" r:id="rId40"/>
    <p:sldId id="304" r:id="rId41"/>
    <p:sldId id="305" r:id="rId42"/>
    <p:sldId id="329" r:id="rId43"/>
    <p:sldId id="326" r:id="rId44"/>
    <p:sldId id="328" r:id="rId45"/>
    <p:sldId id="330" r:id="rId46"/>
    <p:sldId id="264" r:id="rId47"/>
    <p:sldId id="298" r:id="rId48"/>
    <p:sldId id="300" r:id="rId49"/>
    <p:sldId id="327" r:id="rId50"/>
    <p:sldId id="307" r:id="rId51"/>
    <p:sldId id="308" r:id="rId52"/>
    <p:sldId id="309" r:id="rId53"/>
    <p:sldId id="310" r:id="rId54"/>
    <p:sldId id="311" r:id="rId55"/>
    <p:sldId id="312" r:id="rId56"/>
    <p:sldId id="324" r:id="rId57"/>
    <p:sldId id="325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102"/>
    <a:srgbClr val="A59A32"/>
    <a:srgbClr val="FFED4A"/>
    <a:srgbClr val="D7D8DB"/>
    <a:srgbClr val="F7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51"/>
    <p:restoredTop sz="95461"/>
  </p:normalViewPr>
  <p:slideViewPr>
    <p:cSldViewPr snapToGrid="0" snapToObjects="1">
      <p:cViewPr>
        <p:scale>
          <a:sx n="91" d="100"/>
          <a:sy n="91" d="100"/>
        </p:scale>
        <p:origin x="85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lidingtu/Downloads/PCE_Ex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lidingtu/Downloads/PCE_Excel_Fina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lidingtu/Downloads/PCE_Excel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lidingtu/Downloads/PCE_Excel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lidingtu/Downloads/PCE_Excel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1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r>
              <a:rPr lang="fr-FR" b="0" i="1">
                <a:latin typeface="Century Gothic" charset="0"/>
                <a:ea typeface="Century Gothic" charset="0"/>
                <a:cs typeface="Century Gothic" charset="0"/>
              </a:rPr>
              <a:t>Breakdown of Cost per unit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1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Cost_Breakdown!$B$53</c:f>
              <c:strCache>
                <c:ptCount val="1"/>
                <c:pt idx="0">
                  <c:v>Hardware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Cost_Breakdown!$D$53:$AH$53</c:f>
              <c:numCache>
                <c:formatCode>General</c:formatCode>
                <c:ptCount val="31"/>
                <c:pt idx="0">
                  <c:v>20.0</c:v>
                </c:pt>
                <c:pt idx="1">
                  <c:v>20.0</c:v>
                </c:pt>
                <c:pt idx="2">
                  <c:v>20.0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20.0</c:v>
                </c:pt>
                <c:pt idx="7">
                  <c:v>20.0</c:v>
                </c:pt>
                <c:pt idx="8">
                  <c:v>20.0</c:v>
                </c:pt>
                <c:pt idx="9">
                  <c:v>20.0</c:v>
                </c:pt>
                <c:pt idx="10">
                  <c:v>20.0</c:v>
                </c:pt>
                <c:pt idx="11">
                  <c:v>20.0</c:v>
                </c:pt>
                <c:pt idx="12">
                  <c:v>20.0</c:v>
                </c:pt>
                <c:pt idx="13">
                  <c:v>20.0</c:v>
                </c:pt>
                <c:pt idx="14">
                  <c:v>20.0</c:v>
                </c:pt>
                <c:pt idx="15">
                  <c:v>20.0</c:v>
                </c:pt>
                <c:pt idx="16">
                  <c:v>20.0</c:v>
                </c:pt>
                <c:pt idx="17">
                  <c:v>20.0</c:v>
                </c:pt>
                <c:pt idx="18">
                  <c:v>20.0</c:v>
                </c:pt>
                <c:pt idx="19">
                  <c:v>20.0</c:v>
                </c:pt>
                <c:pt idx="20">
                  <c:v>20.0</c:v>
                </c:pt>
                <c:pt idx="21">
                  <c:v>20.0</c:v>
                </c:pt>
                <c:pt idx="22">
                  <c:v>20.0</c:v>
                </c:pt>
                <c:pt idx="23">
                  <c:v>20.0</c:v>
                </c:pt>
                <c:pt idx="24">
                  <c:v>20.0</c:v>
                </c:pt>
                <c:pt idx="25">
                  <c:v>20.0</c:v>
                </c:pt>
                <c:pt idx="26">
                  <c:v>20.0</c:v>
                </c:pt>
                <c:pt idx="27">
                  <c:v>20.0</c:v>
                </c:pt>
                <c:pt idx="28">
                  <c:v>20.0</c:v>
                </c:pt>
                <c:pt idx="29">
                  <c:v>20.0</c:v>
                </c:pt>
                <c:pt idx="30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C1-364F-9BD2-DE52193B018E}"/>
            </c:ext>
          </c:extLst>
        </c:ser>
        <c:ser>
          <c:idx val="1"/>
          <c:order val="1"/>
          <c:tx>
            <c:strRef>
              <c:f>Cost_Breakdown!$B$54</c:f>
              <c:strCache>
                <c:ptCount val="1"/>
                <c:pt idx="0">
                  <c:v>Transportation</c:v>
                </c:pt>
              </c:strCache>
            </c:strRef>
          </c:tx>
          <c:spPr>
            <a:pattFill prst="ltUp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Cost_Breakdown!$D$54:$AH$54</c:f>
              <c:numCache>
                <c:formatCode>General</c:formatCode>
                <c:ptCount val="31"/>
                <c:pt idx="0">
                  <c:v>0.42</c:v>
                </c:pt>
                <c:pt idx="1">
                  <c:v>0.509090909090909</c:v>
                </c:pt>
                <c:pt idx="2">
                  <c:v>0.466666666666667</c:v>
                </c:pt>
                <c:pt idx="3">
                  <c:v>0.430769230769231</c:v>
                </c:pt>
                <c:pt idx="4">
                  <c:v>0.4</c:v>
                </c:pt>
                <c:pt idx="5">
                  <c:v>0.466666666666667</c:v>
                </c:pt>
                <c:pt idx="6">
                  <c:v>0.4375</c:v>
                </c:pt>
                <c:pt idx="7">
                  <c:v>0.411764705882353</c:v>
                </c:pt>
                <c:pt idx="8">
                  <c:v>0.388888888888889</c:v>
                </c:pt>
                <c:pt idx="9">
                  <c:v>0.442105263157895</c:v>
                </c:pt>
                <c:pt idx="10">
                  <c:v>0.42</c:v>
                </c:pt>
                <c:pt idx="11">
                  <c:v>0.4</c:v>
                </c:pt>
                <c:pt idx="12">
                  <c:v>0.445454545454545</c:v>
                </c:pt>
                <c:pt idx="13">
                  <c:v>0.426086956521739</c:v>
                </c:pt>
                <c:pt idx="14">
                  <c:v>0.408333333333333</c:v>
                </c:pt>
                <c:pt idx="15">
                  <c:v>0.392</c:v>
                </c:pt>
                <c:pt idx="16">
                  <c:v>0.430769230769231</c:v>
                </c:pt>
                <c:pt idx="17">
                  <c:v>0.414814814814815</c:v>
                </c:pt>
                <c:pt idx="18">
                  <c:v>0.4</c:v>
                </c:pt>
                <c:pt idx="19">
                  <c:v>0.43448275862069</c:v>
                </c:pt>
                <c:pt idx="20">
                  <c:v>0.42</c:v>
                </c:pt>
                <c:pt idx="21">
                  <c:v>0.406451612903226</c:v>
                </c:pt>
                <c:pt idx="22">
                  <c:v>0.39375</c:v>
                </c:pt>
                <c:pt idx="23">
                  <c:v>0.424242424242424</c:v>
                </c:pt>
                <c:pt idx="24">
                  <c:v>0.411764705882353</c:v>
                </c:pt>
                <c:pt idx="25">
                  <c:v>0.4</c:v>
                </c:pt>
                <c:pt idx="26">
                  <c:v>0.388888888888889</c:v>
                </c:pt>
                <c:pt idx="27">
                  <c:v>0.416216216216216</c:v>
                </c:pt>
                <c:pt idx="28">
                  <c:v>0.405263157894737</c:v>
                </c:pt>
                <c:pt idx="29">
                  <c:v>0.394871794871795</c:v>
                </c:pt>
                <c:pt idx="30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C1-364F-9BD2-DE52193B018E}"/>
            </c:ext>
          </c:extLst>
        </c:ser>
        <c:ser>
          <c:idx val="2"/>
          <c:order val="2"/>
          <c:tx>
            <c:strRef>
              <c:f>Cost_Breakdown!$B$55</c:f>
              <c:strCache>
                <c:ptCount val="1"/>
                <c:pt idx="0">
                  <c:v>R&amp;D and Design</c:v>
                </c:pt>
              </c:strCache>
            </c:strRef>
          </c:tx>
          <c:spPr>
            <a:pattFill prst="ltUpDiag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Cost_Breakdown!$D$55:$AH$55</c:f>
              <c:numCache>
                <c:formatCode>General</c:formatCode>
                <c:ptCount val="31"/>
                <c:pt idx="0">
                  <c:v>13.8</c:v>
                </c:pt>
                <c:pt idx="1">
                  <c:v>12.54545454545454</c:v>
                </c:pt>
                <c:pt idx="2">
                  <c:v>11.5</c:v>
                </c:pt>
                <c:pt idx="3">
                  <c:v>10.61538461538461</c:v>
                </c:pt>
                <c:pt idx="4">
                  <c:v>9.85714285714286</c:v>
                </c:pt>
                <c:pt idx="5">
                  <c:v>9.2</c:v>
                </c:pt>
                <c:pt idx="6">
                  <c:v>8.625</c:v>
                </c:pt>
                <c:pt idx="7">
                  <c:v>8.117647058823528</c:v>
                </c:pt>
                <c:pt idx="8">
                  <c:v>7.666666666666667</c:v>
                </c:pt>
                <c:pt idx="9">
                  <c:v>7.263157894736842</c:v>
                </c:pt>
                <c:pt idx="10">
                  <c:v>6.9</c:v>
                </c:pt>
                <c:pt idx="11">
                  <c:v>6.571428571428571</c:v>
                </c:pt>
                <c:pt idx="12">
                  <c:v>6.272727272727272</c:v>
                </c:pt>
                <c:pt idx="13">
                  <c:v>6.0</c:v>
                </c:pt>
                <c:pt idx="14">
                  <c:v>5.75</c:v>
                </c:pt>
                <c:pt idx="15">
                  <c:v>5.52</c:v>
                </c:pt>
                <c:pt idx="16">
                  <c:v>5.307692307692307</c:v>
                </c:pt>
                <c:pt idx="17">
                  <c:v>5.111111111111111</c:v>
                </c:pt>
                <c:pt idx="18">
                  <c:v>4.928571428571429</c:v>
                </c:pt>
                <c:pt idx="19">
                  <c:v>4.758620689655172</c:v>
                </c:pt>
                <c:pt idx="20">
                  <c:v>4.6</c:v>
                </c:pt>
                <c:pt idx="21">
                  <c:v>4.451612903225806</c:v>
                </c:pt>
                <c:pt idx="22">
                  <c:v>4.312499999999999</c:v>
                </c:pt>
                <c:pt idx="23">
                  <c:v>4.181818181818181</c:v>
                </c:pt>
                <c:pt idx="24">
                  <c:v>4.058823529411764</c:v>
                </c:pt>
                <c:pt idx="25">
                  <c:v>3.942857142857143</c:v>
                </c:pt>
                <c:pt idx="26">
                  <c:v>3.833333333333333</c:v>
                </c:pt>
                <c:pt idx="27">
                  <c:v>3.72972972972973</c:v>
                </c:pt>
                <c:pt idx="28">
                  <c:v>3.631578947368421</c:v>
                </c:pt>
                <c:pt idx="29">
                  <c:v>3.538461538461538</c:v>
                </c:pt>
                <c:pt idx="30">
                  <c:v>3.45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8C1-364F-9BD2-DE52193B018E}"/>
            </c:ext>
          </c:extLst>
        </c:ser>
        <c:ser>
          <c:idx val="3"/>
          <c:order val="3"/>
          <c:tx>
            <c:strRef>
              <c:f>Cost_Breakdown!$B$56</c:f>
              <c:strCache>
                <c:ptCount val="1"/>
                <c:pt idx="0">
                  <c:v>Storage Unit and utilities</c:v>
                </c:pt>
              </c:strCache>
            </c:strRef>
          </c:tx>
          <c:spPr>
            <a:pattFill prst="ltUpDiag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Cost_Breakdown!$D$56:$AH$56</c:f>
              <c:numCache>
                <c:formatCode>General</c:formatCode>
                <c:ptCount val="31"/>
                <c:pt idx="0">
                  <c:v>3.6408</c:v>
                </c:pt>
                <c:pt idx="1">
                  <c:v>3.309818181818181</c:v>
                </c:pt>
                <c:pt idx="2">
                  <c:v>3.034</c:v>
                </c:pt>
                <c:pt idx="3">
                  <c:v>2.800615384615384</c:v>
                </c:pt>
                <c:pt idx="4">
                  <c:v>2.600571428571428</c:v>
                </c:pt>
                <c:pt idx="5">
                  <c:v>2.4272</c:v>
                </c:pt>
                <c:pt idx="6">
                  <c:v>2.2755</c:v>
                </c:pt>
                <c:pt idx="7">
                  <c:v>2.14164705882353</c:v>
                </c:pt>
                <c:pt idx="8">
                  <c:v>2.022666666666667</c:v>
                </c:pt>
                <c:pt idx="9">
                  <c:v>1.91621052631579</c:v>
                </c:pt>
                <c:pt idx="10">
                  <c:v>1.8204</c:v>
                </c:pt>
                <c:pt idx="11">
                  <c:v>1.733714285714285</c:v>
                </c:pt>
                <c:pt idx="12">
                  <c:v>1.654909090909091</c:v>
                </c:pt>
                <c:pt idx="13">
                  <c:v>1.58295652173913</c:v>
                </c:pt>
                <c:pt idx="14">
                  <c:v>1.517</c:v>
                </c:pt>
                <c:pt idx="15">
                  <c:v>1.45632</c:v>
                </c:pt>
                <c:pt idx="16">
                  <c:v>1.400307692307692</c:v>
                </c:pt>
                <c:pt idx="17">
                  <c:v>1.348444444444445</c:v>
                </c:pt>
                <c:pt idx="18">
                  <c:v>1.300285714285714</c:v>
                </c:pt>
                <c:pt idx="19">
                  <c:v>1.255448275862069</c:v>
                </c:pt>
                <c:pt idx="20">
                  <c:v>1.2136</c:v>
                </c:pt>
                <c:pt idx="21">
                  <c:v>1.174451612903226</c:v>
                </c:pt>
                <c:pt idx="22">
                  <c:v>1.13775</c:v>
                </c:pt>
                <c:pt idx="23">
                  <c:v>1.103272727272727</c:v>
                </c:pt>
                <c:pt idx="24">
                  <c:v>1.070823529411765</c:v>
                </c:pt>
                <c:pt idx="25">
                  <c:v>1.040228571428571</c:v>
                </c:pt>
                <c:pt idx="26">
                  <c:v>1.011333333333333</c:v>
                </c:pt>
                <c:pt idx="27">
                  <c:v>0.984</c:v>
                </c:pt>
                <c:pt idx="28">
                  <c:v>0.958105263157895</c:v>
                </c:pt>
                <c:pt idx="29">
                  <c:v>0.933538461538462</c:v>
                </c:pt>
                <c:pt idx="30">
                  <c:v>0.9102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8C1-364F-9BD2-DE52193B018E}"/>
            </c:ext>
          </c:extLst>
        </c:ser>
        <c:ser>
          <c:idx val="4"/>
          <c:order val="4"/>
          <c:tx>
            <c:strRef>
              <c:f>Cost_Breakdown!$B$57</c:f>
              <c:strCache>
                <c:ptCount val="1"/>
                <c:pt idx="0">
                  <c:v>Overhead costs</c:v>
                </c:pt>
              </c:strCache>
            </c:strRef>
          </c:tx>
          <c:spPr>
            <a:pattFill prst="ltUpDiag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>
                  <a:lumMod val="60000"/>
                </a:schemeClr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Cost_Breakdown!$D$57:$AH$57</c:f>
              <c:numCache>
                <c:formatCode>General</c:formatCode>
                <c:ptCount val="31"/>
                <c:pt idx="0">
                  <c:v>13.68</c:v>
                </c:pt>
                <c:pt idx="1">
                  <c:v>12.43636363636364</c:v>
                </c:pt>
                <c:pt idx="2">
                  <c:v>11.4</c:v>
                </c:pt>
                <c:pt idx="3">
                  <c:v>10.52307692307692</c:v>
                </c:pt>
                <c:pt idx="4">
                  <c:v>9.77142857142857</c:v>
                </c:pt>
                <c:pt idx="5">
                  <c:v>9.12</c:v>
                </c:pt>
                <c:pt idx="6">
                  <c:v>8.55</c:v>
                </c:pt>
                <c:pt idx="7">
                  <c:v>8.047058823529411</c:v>
                </c:pt>
                <c:pt idx="8">
                  <c:v>7.6</c:v>
                </c:pt>
                <c:pt idx="9">
                  <c:v>7.2</c:v>
                </c:pt>
                <c:pt idx="10">
                  <c:v>6.84</c:v>
                </c:pt>
                <c:pt idx="11">
                  <c:v>6.514285714285713</c:v>
                </c:pt>
                <c:pt idx="12">
                  <c:v>6.218181818181817</c:v>
                </c:pt>
                <c:pt idx="13">
                  <c:v>5.947826086956522</c:v>
                </c:pt>
                <c:pt idx="14">
                  <c:v>5.7</c:v>
                </c:pt>
                <c:pt idx="15">
                  <c:v>5.472</c:v>
                </c:pt>
                <c:pt idx="16">
                  <c:v>5.261538461538461</c:v>
                </c:pt>
                <c:pt idx="17">
                  <c:v>5.066666666666666</c:v>
                </c:pt>
                <c:pt idx="18">
                  <c:v>4.885714285714286</c:v>
                </c:pt>
                <c:pt idx="19">
                  <c:v>4.717241379310344</c:v>
                </c:pt>
                <c:pt idx="20">
                  <c:v>4.56</c:v>
                </c:pt>
                <c:pt idx="21">
                  <c:v>4.412903225806451</c:v>
                </c:pt>
                <c:pt idx="22">
                  <c:v>4.275</c:v>
                </c:pt>
                <c:pt idx="23">
                  <c:v>4.145454545454545</c:v>
                </c:pt>
                <c:pt idx="24">
                  <c:v>4.023529411764705</c:v>
                </c:pt>
                <c:pt idx="25">
                  <c:v>3.908571428571428</c:v>
                </c:pt>
                <c:pt idx="26">
                  <c:v>3.8</c:v>
                </c:pt>
                <c:pt idx="27">
                  <c:v>3.697297297297297</c:v>
                </c:pt>
                <c:pt idx="28">
                  <c:v>3.6</c:v>
                </c:pt>
                <c:pt idx="29">
                  <c:v>3.507692307692307</c:v>
                </c:pt>
                <c:pt idx="30">
                  <c:v>3.42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8C1-364F-9BD2-DE52193B018E}"/>
            </c:ext>
          </c:extLst>
        </c:ser>
        <c:ser>
          <c:idx val="5"/>
          <c:order val="5"/>
          <c:tx>
            <c:strRef>
              <c:f>Cost_Breakdown!$B$58</c:f>
              <c:strCache>
                <c:ptCount val="1"/>
                <c:pt idx="0">
                  <c:v>Advertisement and Mktg</c:v>
                </c:pt>
              </c:strCache>
            </c:strRef>
          </c:tx>
          <c:spPr>
            <a:pattFill prst="ltUpDiag">
              <a:fgClr>
                <a:schemeClr val="accent6">
                  <a:lumMod val="60000"/>
                </a:schemeClr>
              </a:fgClr>
              <a:bgClr>
                <a:schemeClr val="accent6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>
                  <a:lumMod val="60000"/>
                </a:schemeClr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Cost_Breakdown!$D$58:$AH$58</c:f>
              <c:numCache>
                <c:formatCode>General</c:formatCode>
                <c:ptCount val="31"/>
                <c:pt idx="0">
                  <c:v>0.3</c:v>
                </c:pt>
                <c:pt idx="1">
                  <c:v>0.272727272727273</c:v>
                </c:pt>
                <c:pt idx="2">
                  <c:v>0.25</c:v>
                </c:pt>
                <c:pt idx="3">
                  <c:v>0.230769230769231</c:v>
                </c:pt>
                <c:pt idx="4">
                  <c:v>0.214285714285714</c:v>
                </c:pt>
                <c:pt idx="5">
                  <c:v>0.2</c:v>
                </c:pt>
                <c:pt idx="6">
                  <c:v>0.1875</c:v>
                </c:pt>
                <c:pt idx="7">
                  <c:v>0.176470588235294</c:v>
                </c:pt>
                <c:pt idx="8">
                  <c:v>0.166666666666667</c:v>
                </c:pt>
                <c:pt idx="9">
                  <c:v>0.157894736842105</c:v>
                </c:pt>
                <c:pt idx="10">
                  <c:v>0.15</c:v>
                </c:pt>
                <c:pt idx="11">
                  <c:v>0.142857142857143</c:v>
                </c:pt>
                <c:pt idx="12">
                  <c:v>0.136363636363636</c:v>
                </c:pt>
                <c:pt idx="13">
                  <c:v>0.130434782608696</c:v>
                </c:pt>
                <c:pt idx="14">
                  <c:v>0.125</c:v>
                </c:pt>
                <c:pt idx="15">
                  <c:v>0.12</c:v>
                </c:pt>
                <c:pt idx="16">
                  <c:v>0.115384615384615</c:v>
                </c:pt>
                <c:pt idx="17">
                  <c:v>0.111111111111111</c:v>
                </c:pt>
                <c:pt idx="18">
                  <c:v>0.107142857142857</c:v>
                </c:pt>
                <c:pt idx="19">
                  <c:v>0.103448275862069</c:v>
                </c:pt>
                <c:pt idx="20">
                  <c:v>0.1</c:v>
                </c:pt>
                <c:pt idx="21">
                  <c:v>0.0967741935483871</c:v>
                </c:pt>
                <c:pt idx="22">
                  <c:v>0.09375</c:v>
                </c:pt>
                <c:pt idx="23">
                  <c:v>0.0909090909090909</c:v>
                </c:pt>
                <c:pt idx="24">
                  <c:v>0.088235294117647</c:v>
                </c:pt>
                <c:pt idx="25">
                  <c:v>0.0857142857142857</c:v>
                </c:pt>
                <c:pt idx="26">
                  <c:v>0.0833333333333333</c:v>
                </c:pt>
                <c:pt idx="27">
                  <c:v>0.0810810810810811</c:v>
                </c:pt>
                <c:pt idx="28">
                  <c:v>0.0789473684210526</c:v>
                </c:pt>
                <c:pt idx="29">
                  <c:v>0.0769230769230769</c:v>
                </c:pt>
                <c:pt idx="30">
                  <c:v>0.075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8C1-364F-9BD2-DE52193B018E}"/>
            </c:ext>
          </c:extLst>
        </c:ser>
        <c:ser>
          <c:idx val="6"/>
          <c:order val="6"/>
          <c:tx>
            <c:strRef>
              <c:f>Cost_Breakdown!$B$59</c:f>
              <c:strCache>
                <c:ptCount val="1"/>
                <c:pt idx="0">
                  <c:v>Other</c:v>
                </c:pt>
              </c:strCache>
            </c:strRef>
          </c:tx>
          <c:spPr>
            <a:pattFill prst="ltUpDiag">
              <a:fgClr>
                <a:schemeClr val="accent2">
                  <a:lumMod val="80000"/>
                  <a:lumOff val="20000"/>
                </a:schemeClr>
              </a:fgClr>
              <a:bgClr>
                <a:schemeClr val="accent2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80000"/>
                  <a:lumOff val="20000"/>
                </a:schemeClr>
              </a:innerShdw>
            </a:effectLst>
          </c:spPr>
          <c:cat>
            <c:numRef>
              <c:f>Cost_Breakdown!$D$61:$AH$61</c:f>
              <c:numCache>
                <c:formatCode>General</c:formatCode>
                <c:ptCount val="31"/>
                <c:pt idx="0">
                  <c:v>5000.0</c:v>
                </c:pt>
                <c:pt idx="1">
                  <c:v>5500.0</c:v>
                </c:pt>
                <c:pt idx="2">
                  <c:v>6000.0</c:v>
                </c:pt>
                <c:pt idx="3">
                  <c:v>6500.0</c:v>
                </c:pt>
                <c:pt idx="4">
                  <c:v>7000.0</c:v>
                </c:pt>
                <c:pt idx="5">
                  <c:v>7500.0</c:v>
                </c:pt>
                <c:pt idx="6">
                  <c:v>8000.0</c:v>
                </c:pt>
                <c:pt idx="7">
                  <c:v>8500.0</c:v>
                </c:pt>
                <c:pt idx="8">
                  <c:v>9000.0</c:v>
                </c:pt>
                <c:pt idx="9">
                  <c:v>9500.0</c:v>
                </c:pt>
                <c:pt idx="10">
                  <c:v>10000.0</c:v>
                </c:pt>
                <c:pt idx="11">
                  <c:v>10500.0</c:v>
                </c:pt>
                <c:pt idx="12">
                  <c:v>11000.0</c:v>
                </c:pt>
                <c:pt idx="13">
                  <c:v>11500.0</c:v>
                </c:pt>
                <c:pt idx="14">
                  <c:v>12000.0</c:v>
                </c:pt>
                <c:pt idx="15">
                  <c:v>12500.0</c:v>
                </c:pt>
                <c:pt idx="16">
                  <c:v>13000.0</c:v>
                </c:pt>
                <c:pt idx="17">
                  <c:v>13500.0</c:v>
                </c:pt>
                <c:pt idx="18">
                  <c:v>14000.0</c:v>
                </c:pt>
                <c:pt idx="19">
                  <c:v>14500.0</c:v>
                </c:pt>
                <c:pt idx="20">
                  <c:v>15000.0</c:v>
                </c:pt>
                <c:pt idx="21">
                  <c:v>15500.0</c:v>
                </c:pt>
                <c:pt idx="22">
                  <c:v>16000.0</c:v>
                </c:pt>
                <c:pt idx="23">
                  <c:v>16500.0</c:v>
                </c:pt>
                <c:pt idx="24">
                  <c:v>17000.0</c:v>
                </c:pt>
                <c:pt idx="25">
                  <c:v>17500.0</c:v>
                </c:pt>
                <c:pt idx="26">
                  <c:v>18000.0</c:v>
                </c:pt>
                <c:pt idx="27">
                  <c:v>18500.0</c:v>
                </c:pt>
                <c:pt idx="28">
                  <c:v>19000.0</c:v>
                </c:pt>
                <c:pt idx="29">
                  <c:v>19500.0</c:v>
                </c:pt>
                <c:pt idx="30">
                  <c:v>20000.0</c:v>
                </c:pt>
              </c:numCache>
            </c:numRef>
          </c:cat>
          <c:val>
            <c:numRef>
              <c:f>Cost_Breakdown!$D$59:$AH$59</c:f>
              <c:numCache>
                <c:formatCode>General</c:formatCode>
                <c:ptCount val="31"/>
                <c:pt idx="0">
                  <c:v>2.0</c:v>
                </c:pt>
                <c:pt idx="1">
                  <c:v>1.818181818181818</c:v>
                </c:pt>
                <c:pt idx="2">
                  <c:v>1.666666666666667</c:v>
                </c:pt>
                <c:pt idx="3">
                  <c:v>1.53846153846154</c:v>
                </c:pt>
                <c:pt idx="4">
                  <c:v>1.42857142857143</c:v>
                </c:pt>
                <c:pt idx="5">
                  <c:v>1.333333333333333</c:v>
                </c:pt>
                <c:pt idx="6">
                  <c:v>1.25</c:v>
                </c:pt>
                <c:pt idx="7">
                  <c:v>1.176470588235294</c:v>
                </c:pt>
                <c:pt idx="8">
                  <c:v>1.111111111111111</c:v>
                </c:pt>
                <c:pt idx="9">
                  <c:v>1.052631578947368</c:v>
                </c:pt>
                <c:pt idx="10">
                  <c:v>1.0</c:v>
                </c:pt>
                <c:pt idx="11">
                  <c:v>0.952380952380952</c:v>
                </c:pt>
                <c:pt idx="12">
                  <c:v>0.909090909090909</c:v>
                </c:pt>
                <c:pt idx="13">
                  <c:v>0.869565217391304</c:v>
                </c:pt>
                <c:pt idx="14">
                  <c:v>0.833333333333333</c:v>
                </c:pt>
                <c:pt idx="15">
                  <c:v>0.8</c:v>
                </c:pt>
                <c:pt idx="16">
                  <c:v>0.769230769230769</c:v>
                </c:pt>
                <c:pt idx="17">
                  <c:v>0.740740740740741</c:v>
                </c:pt>
                <c:pt idx="18">
                  <c:v>0.714285714285714</c:v>
                </c:pt>
                <c:pt idx="19">
                  <c:v>0.689655172413793</c:v>
                </c:pt>
                <c:pt idx="20">
                  <c:v>0.666666666666667</c:v>
                </c:pt>
                <c:pt idx="21">
                  <c:v>0.645161290322581</c:v>
                </c:pt>
                <c:pt idx="22">
                  <c:v>0.625</c:v>
                </c:pt>
                <c:pt idx="23">
                  <c:v>0.606060606060606</c:v>
                </c:pt>
                <c:pt idx="24">
                  <c:v>0.588235294117647</c:v>
                </c:pt>
                <c:pt idx="25">
                  <c:v>0.571428571428571</c:v>
                </c:pt>
                <c:pt idx="26">
                  <c:v>0.555555555555556</c:v>
                </c:pt>
                <c:pt idx="27">
                  <c:v>0.540540540540541</c:v>
                </c:pt>
                <c:pt idx="28">
                  <c:v>0.526315789473684</c:v>
                </c:pt>
                <c:pt idx="29">
                  <c:v>0.512820512820513</c:v>
                </c:pt>
                <c:pt idx="30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8C1-364F-9BD2-DE52193B0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4773136"/>
        <c:axId val="1508573424"/>
      </c:areaChart>
      <c:catAx>
        <c:axId val="1464773136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zh-CN"/>
          </a:p>
        </c:txPr>
        <c:crossAx val="1508573424"/>
        <c:crosses val="autoZero"/>
        <c:auto val="1"/>
        <c:lblAlgn val="ctr"/>
        <c:lblOffset val="100"/>
        <c:noMultiLvlLbl val="0"/>
      </c:catAx>
      <c:valAx>
        <c:axId val="15085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\ 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zh-CN"/>
          </a:p>
        </c:txPr>
        <c:crossAx val="1464773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legend>
    <c:plotVisOnly val="0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Graphs!$A$9</c:f>
              <c:strCache>
                <c:ptCount val="1"/>
                <c:pt idx="0">
                  <c:v>NET REVENUE</c:v>
                </c:pt>
              </c:strCache>
            </c:strRef>
          </c:tx>
          <c:spPr>
            <a:solidFill>
              <a:schemeClr val="accent5">
                <a:lumMod val="75000"/>
                <a:alpha val="7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Graphs!$B$1:$D$1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Graphs!$B$9:$D$9</c:f>
              <c:numCache>
                <c:formatCode>_-* #,##0.00\ [$€-40C]_-;\-* #,##0.00\ [$€-40C]_-;_-* "-"??\ [$€-40C]_-;_-@_-</c:formatCode>
                <c:ptCount val="3"/>
                <c:pt idx="0">
                  <c:v>61971.0</c:v>
                </c:pt>
                <c:pt idx="1">
                  <c:v>119175.0</c:v>
                </c:pt>
                <c:pt idx="2">
                  <c:v>204981.0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821-C742-B897-9161ECC9B667}"/>
            </c:ext>
          </c:extLst>
        </c:ser>
        <c:ser>
          <c:idx val="1"/>
          <c:order val="1"/>
          <c:tx>
            <c:strRef>
              <c:f>Graphs!$A$22</c:f>
              <c:strCache>
                <c:ptCount val="1"/>
                <c:pt idx="0">
                  <c:v>TOTAL OPERATING EXPENSES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Graphs!$B$1:$D$1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Graphs!$B$22:$D$22</c:f>
              <c:numCache>
                <c:formatCode>_-* #,##0.00\ [$€-40C]_-;\-* #,##0.00\ [$€-40C]_-;_-* "-"??\ [$€-40C]_-;_-@_-</c:formatCode>
                <c:ptCount val="3"/>
                <c:pt idx="0">
                  <c:v>-159920.04</c:v>
                </c:pt>
                <c:pt idx="1">
                  <c:v>-143320.04</c:v>
                </c:pt>
                <c:pt idx="2">
                  <c:v>-179120.04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821-C742-B897-9161ECC9B667}"/>
            </c:ext>
          </c:extLst>
        </c:ser>
        <c:ser>
          <c:idx val="2"/>
          <c:order val="2"/>
          <c:tx>
            <c:strRef>
              <c:f>Graphs!$A$23</c:f>
              <c:strCache>
                <c:ptCount val="1"/>
                <c:pt idx="0">
                  <c:v>NET INCOME (LOSS)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Graphs!$B$1:$D$1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Graphs!$B$23:$D$23</c:f>
              <c:numCache>
                <c:formatCode>_-* #,##0.00\ [$€-40C]_-;\-* #,##0.00\ [$€-40C]_-;_-* "-"??\ [$€-40C]_-;_-@_-</c:formatCode>
                <c:ptCount val="3"/>
                <c:pt idx="0">
                  <c:v>-97949.04000000001</c:v>
                </c:pt>
                <c:pt idx="1">
                  <c:v>-24145.04000000001</c:v>
                </c:pt>
                <c:pt idx="2">
                  <c:v>25860.95999999999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21-C742-B897-9161ECC9B6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37"/>
        <c:axId val="1605025344"/>
        <c:axId val="1609247168"/>
      </c:barChart>
      <c:catAx>
        <c:axId val="160502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zh-CN"/>
          </a:p>
        </c:txPr>
        <c:crossAx val="1609247168"/>
        <c:crosses val="autoZero"/>
        <c:auto val="1"/>
        <c:lblAlgn val="ctr"/>
        <c:lblOffset val="100"/>
        <c:noMultiLvlLbl val="0"/>
      </c:catAx>
      <c:valAx>
        <c:axId val="1609247168"/>
        <c:scaling>
          <c:orientation val="minMax"/>
        </c:scaling>
        <c:delete val="1"/>
        <c:axPos val="l"/>
        <c:numFmt formatCode="_-* #\ ##0.00\ [$€-40C]_-;\-* #\ ##0.00\ [$€-40C]_-;_-* &quot;-&quot;??\ [$€-40C]_-;_-@_-" sourceLinked="1"/>
        <c:majorTickMark val="none"/>
        <c:minorTickMark val="none"/>
        <c:tickLblPos val="nextTo"/>
        <c:crossAx val="160502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>
          <a:latin typeface="Century Gothic" charset="0"/>
          <a:ea typeface="Century Gothic" charset="0"/>
          <a:cs typeface="Century Gothic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r>
              <a:rPr lang="fr-FR"/>
              <a:t>Operating expenses Year 1</a:t>
            </a:r>
          </a:p>
        </c:rich>
      </c:tx>
      <c:layout>
        <c:manualLayout>
          <c:xMode val="edge"/>
          <c:yMode val="edge"/>
          <c:x val="0.402594597926976"/>
          <c:y val="0.01732630718119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explosion val="9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9DC-764D-88F9-2938813B67B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9DC-764D-88F9-2938813B67B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9DC-764D-88F9-2938813B67B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9DC-764D-88F9-2938813B67B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9DC-764D-88F9-2938813B67B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9DC-764D-88F9-2938813B67B3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29DC-764D-88F9-2938813B67B3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29DC-764D-88F9-2938813B67B3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29DC-764D-88F9-2938813B67B3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29DC-764D-88F9-2938813B67B3}"/>
              </c:ext>
            </c:extLst>
          </c:dPt>
          <c:dLbls>
            <c:dLbl>
              <c:idx val="1"/>
              <c:layout>
                <c:manualLayout>
                  <c:x val="-0.0210907408204473"/>
                  <c:y val="0.20197679717072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Graphs!$A$12:$A$20</c:f>
              <c:strCache>
                <c:ptCount val="9"/>
                <c:pt idx="0">
                  <c:v>Storage unit/ warehouse costs</c:v>
                </c:pt>
                <c:pt idx="1">
                  <c:v>Advertising and Promotion</c:v>
                </c:pt>
                <c:pt idx="2">
                  <c:v>Website - App maintenance - DB Storage</c:v>
                </c:pt>
                <c:pt idx="3">
                  <c:v>App developement</c:v>
                </c:pt>
                <c:pt idx="4">
                  <c:v>Transportation cost</c:v>
                </c:pt>
                <c:pt idx="5">
                  <c:v>Utilities (for company workers)</c:v>
                </c:pt>
                <c:pt idx="6">
                  <c:v>Overhead costs (Accounting/ Marketing/ Wages)</c:v>
                </c:pt>
                <c:pt idx="7">
                  <c:v>Bank Loan</c:v>
                </c:pt>
                <c:pt idx="8">
                  <c:v>IT - Software Developper</c:v>
                </c:pt>
              </c:strCache>
            </c:strRef>
          </c:cat>
          <c:val>
            <c:numRef>
              <c:f>Graphs!$B$12:$B$20</c:f>
              <c:numCache>
                <c:formatCode>_-* #,##0.00\ [$€-40C]_-;\-* #,##0.00\ [$€-40C]_-;_-* "-"??\ [$€-40C]_-;_-@_-</c:formatCode>
                <c:ptCount val="9"/>
                <c:pt idx="1">
                  <c:v>7500.0</c:v>
                </c:pt>
                <c:pt idx="2">
                  <c:v>5000.0</c:v>
                </c:pt>
                <c:pt idx="3">
                  <c:v>20000.0</c:v>
                </c:pt>
                <c:pt idx="4">
                  <c:v>1400.0</c:v>
                </c:pt>
                <c:pt idx="5">
                  <c:v>15000.0</c:v>
                </c:pt>
                <c:pt idx="6">
                  <c:v>68400.0</c:v>
                </c:pt>
                <c:pt idx="7">
                  <c:v>12620.04</c:v>
                </c:pt>
                <c:pt idx="8">
                  <c:v>30000.0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29DC-764D-88F9-2938813B67B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r>
              <a:rPr lang="fr-FR"/>
              <a:t>Operating expenses Year 2</a:t>
            </a:r>
          </a:p>
        </c:rich>
      </c:tx>
      <c:layout>
        <c:manualLayout>
          <c:xMode val="edge"/>
          <c:yMode val="edge"/>
          <c:x val="0.393177875683508"/>
          <c:y val="0.0198050682261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2AB-C94C-B33D-CCADA999F79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2AB-C94C-B33D-CCADA999F79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2AB-C94C-B33D-CCADA999F79D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2AB-C94C-B33D-CCADA999F79D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2AB-C94C-B33D-CCADA999F79D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2AB-C94C-B33D-CCADA999F79D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2AB-C94C-B33D-CCADA999F79D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2AB-C94C-B33D-CCADA999F79D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2AB-C94C-B33D-CCADA999F79D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2AB-C94C-B33D-CCADA999F79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Graphs!$A$12:$A$20</c:f>
              <c:strCache>
                <c:ptCount val="9"/>
                <c:pt idx="0">
                  <c:v>Storage unit/ warehouse costs</c:v>
                </c:pt>
                <c:pt idx="1">
                  <c:v>Advertising and Promotion</c:v>
                </c:pt>
                <c:pt idx="2">
                  <c:v>Website - App maintenance - DB Storage</c:v>
                </c:pt>
                <c:pt idx="3">
                  <c:v>App developement</c:v>
                </c:pt>
                <c:pt idx="4">
                  <c:v>Transportation cost</c:v>
                </c:pt>
                <c:pt idx="5">
                  <c:v>Utilities (for company workers)</c:v>
                </c:pt>
                <c:pt idx="6">
                  <c:v>Overhead costs (Accounting/ Marketing/ Wages)</c:v>
                </c:pt>
                <c:pt idx="7">
                  <c:v>Bank Loan</c:v>
                </c:pt>
                <c:pt idx="8">
                  <c:v>IT - Software Developper</c:v>
                </c:pt>
              </c:strCache>
            </c:strRef>
          </c:cat>
          <c:val>
            <c:numRef>
              <c:f>Graphs!$C$12:$C$20</c:f>
              <c:numCache>
                <c:formatCode>_-* #,##0.00\ [$€-40C]_-;\-* #,##0.00\ [$€-40C]_-;_-* "-"??\ [$€-40C]_-;_-@_-</c:formatCode>
                <c:ptCount val="9"/>
                <c:pt idx="0">
                  <c:v>6000.0</c:v>
                </c:pt>
                <c:pt idx="1">
                  <c:v>5000.0</c:v>
                </c:pt>
                <c:pt idx="2">
                  <c:v>6000.0</c:v>
                </c:pt>
                <c:pt idx="3">
                  <c:v>3000.0</c:v>
                </c:pt>
                <c:pt idx="4">
                  <c:v>2100.0</c:v>
                </c:pt>
                <c:pt idx="5">
                  <c:v>10200.0</c:v>
                </c:pt>
                <c:pt idx="6">
                  <c:v>68400.0</c:v>
                </c:pt>
                <c:pt idx="7">
                  <c:v>12620.04</c:v>
                </c:pt>
                <c:pt idx="8">
                  <c:v>30000.0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B2AB-C94C-B33D-CCADA999F79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4559667658824"/>
          <c:y val="0.125160623781676"/>
          <c:w val="0.315440332341176"/>
          <c:h val="0.831547758284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r>
              <a:rPr lang="fr-FR"/>
              <a:t>Operating expenses Year 3</a:t>
            </a:r>
          </a:p>
        </c:rich>
      </c:tx>
      <c:layout>
        <c:manualLayout>
          <c:xMode val="edge"/>
          <c:yMode val="edge"/>
          <c:x val="0.399537161095731"/>
          <c:y val="0.0198050682261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DB4-AE41-8444-6AA7877E401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DB4-AE41-8444-6AA7877E401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DB4-AE41-8444-6AA7877E4016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DB4-AE41-8444-6AA7877E4016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DB4-AE41-8444-6AA7877E4016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DB4-AE41-8444-6AA7877E4016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EDB4-AE41-8444-6AA7877E4016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EDB4-AE41-8444-6AA7877E4016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EDB4-AE41-8444-6AA7877E4016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EDB4-AE41-8444-6AA7877E4016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Graphs!$A$12:$A$20</c:f>
              <c:strCache>
                <c:ptCount val="9"/>
                <c:pt idx="0">
                  <c:v>Storage unit/ warehouse costs</c:v>
                </c:pt>
                <c:pt idx="1">
                  <c:v>Advertising and Promotion</c:v>
                </c:pt>
                <c:pt idx="2">
                  <c:v>Website - App maintenance - DB Storage</c:v>
                </c:pt>
                <c:pt idx="3">
                  <c:v>App developement</c:v>
                </c:pt>
                <c:pt idx="4">
                  <c:v>Transportation cost</c:v>
                </c:pt>
                <c:pt idx="5">
                  <c:v>Utilities (for company workers)</c:v>
                </c:pt>
                <c:pt idx="6">
                  <c:v>Overhead costs (Accounting/ Marketing/ Wages)</c:v>
                </c:pt>
                <c:pt idx="7">
                  <c:v>Bank Loan</c:v>
                </c:pt>
                <c:pt idx="8">
                  <c:v>IT - Software Developper</c:v>
                </c:pt>
              </c:strCache>
            </c:strRef>
          </c:cat>
          <c:val>
            <c:numRef>
              <c:f>Graphs!$D$12:$D$20</c:f>
              <c:numCache>
                <c:formatCode>_-* #,##0.00\ [$€-40C]_-;\-* #,##0.00\ [$€-40C]_-;_-* "-"??\ [$€-40C]_-;_-@_-</c:formatCode>
                <c:ptCount val="9"/>
                <c:pt idx="0">
                  <c:v>6000.0</c:v>
                </c:pt>
                <c:pt idx="1">
                  <c:v>7500.0</c:v>
                </c:pt>
                <c:pt idx="2">
                  <c:v>10000.0</c:v>
                </c:pt>
                <c:pt idx="3">
                  <c:v>4000.0</c:v>
                </c:pt>
                <c:pt idx="4">
                  <c:v>2800.0</c:v>
                </c:pt>
                <c:pt idx="5">
                  <c:v>10200.0</c:v>
                </c:pt>
                <c:pt idx="6">
                  <c:v>90000.0</c:v>
                </c:pt>
                <c:pt idx="7">
                  <c:v>12620.04</c:v>
                </c:pt>
                <c:pt idx="8">
                  <c:v>36000.0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EDB4-AE41-8444-6AA7877E401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8937606819552"/>
          <c:y val="0.125160623781676"/>
          <c:w val="0.321062393180448"/>
          <c:h val="0.831547758284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22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03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53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94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31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2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42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17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43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99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32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AD89B-26A9-434F-B641-56CE8AFBEE27}" type="datetimeFigureOut">
              <a:rPr kumimoji="1" lang="zh-CN" altLang="en-US" smtClean="0"/>
              <a:t>2019/4/17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EE3-72F6-5841-9216-3844FA482D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010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jp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NULL"/><Relationship Id="rId13" Type="http://schemas.openxmlformats.org/officeDocument/2006/relationships/image" Target="../media/image35.png"/><Relationship Id="rId14" Type="http://schemas.openxmlformats.org/officeDocument/2006/relationships/image" Target="NUL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4" Type="http://schemas.openxmlformats.org/officeDocument/2006/relationships/image" Target="NULL"/><Relationship Id="rId5" Type="http://schemas.openxmlformats.org/officeDocument/2006/relationships/image" Target="../media/image31.png"/><Relationship Id="rId6" Type="http://schemas.openxmlformats.org/officeDocument/2006/relationships/image" Target="NULL"/><Relationship Id="rId7" Type="http://schemas.openxmlformats.org/officeDocument/2006/relationships/image" Target="../media/image32.png"/><Relationship Id="rId8" Type="http://schemas.openxmlformats.org/officeDocument/2006/relationships/image" Target="NULL"/><Relationship Id="rId9" Type="http://schemas.openxmlformats.org/officeDocument/2006/relationships/image" Target="../media/image33.png"/><Relationship Id="rId10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rench-property.com/news/money_france/cost_car_insuranc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1023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EF28D5B-2926-4FE4-BF22-EA37C737E8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="" xmlns:a16="http://schemas.microsoft.com/office/drawing/2014/main" id="{02E941BD-027E-419D-A57B-79D61423B6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2178" y="4793139"/>
            <a:ext cx="5943113" cy="1000655"/>
          </a:xfrm>
        </p:spPr>
        <p:txBody>
          <a:bodyPr anchor="t">
            <a:noAutofit/>
          </a:bodyPr>
          <a:lstStyle/>
          <a:p>
            <a:pPr lvl="0">
              <a:spcBef>
                <a:spcPts val="0"/>
              </a:spcBef>
            </a:pPr>
            <a:r>
              <a:rPr kumimoji="1" lang="en-US" altLang="zh-CN" sz="9600" dirty="0" smtClean="0">
                <a:solidFill>
                  <a:srgbClr val="000000"/>
                </a:solidFill>
                <a:latin typeface="Khmer MN" charset="0"/>
                <a:ea typeface="Khmer MN" charset="0"/>
                <a:cs typeface="Khmer MN" charset="0"/>
              </a:rPr>
              <a:t>4Mo</a:t>
            </a:r>
            <a:r>
              <a:rPr kumimoji="1" lang="en-US" altLang="zh-CN" sz="16000" dirty="0" smtClean="0">
                <a:solidFill>
                  <a:srgbClr val="000000"/>
                </a:solidFill>
                <a:latin typeface="Khmer MN" charset="0"/>
                <a:ea typeface="Khmer MN" charset="0"/>
                <a:cs typeface="Khmer MN" charset="0"/>
              </a:rPr>
              <a:t>box</a:t>
            </a:r>
            <a:endParaRPr kumimoji="1" lang="zh-CN" altLang="en-US" sz="16000" dirty="0">
              <a:solidFill>
                <a:srgbClr val="000000"/>
              </a:solidFill>
              <a:latin typeface="Khmer MN" charset="0"/>
              <a:ea typeface="Khmer MN" charset="0"/>
              <a:cs typeface="Khmer MN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7392952" y="4532403"/>
            <a:ext cx="0" cy="1513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49296" y="4722730"/>
            <a:ext cx="40778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rgbClr val="000000"/>
                </a:solidFill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kumimoji="1" lang="en-US" altLang="zh-CN" sz="2800" dirty="0" smtClean="0">
                <a:solidFill>
                  <a:srgbClr val="000000"/>
                </a:solidFill>
                <a:latin typeface="Avenir Light" charset="0"/>
                <a:ea typeface="Avenir Light" charset="0"/>
                <a:cs typeface="Avenir Light" charset="0"/>
              </a:rPr>
            </a:br>
            <a:r>
              <a:rPr kumimoji="1" lang="en-US" altLang="zh-CN" sz="2800" dirty="0" smtClean="0">
                <a:solidFill>
                  <a:srgbClr val="000000"/>
                </a:solidFill>
                <a:latin typeface="Avenir Light" charset="0"/>
                <a:ea typeface="Avenir Light" charset="0"/>
                <a:cs typeface="Avenir Light" charset="0"/>
              </a:rPr>
              <a:t>Business Project Proposal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19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7" name="矩形 36"/>
          <p:cNvSpPr/>
          <p:nvPr/>
        </p:nvSpPr>
        <p:spPr>
          <a:xfrm>
            <a:off x="-625036" y="500063"/>
            <a:ext cx="13601701" cy="58293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80893" y="3322639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80893" y="1911492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80893" y="4733786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46175" y="3365008"/>
            <a:ext cx="1859280" cy="10515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40" y="2993532"/>
            <a:ext cx="799556" cy="5667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25" y="3927336"/>
            <a:ext cx="469900" cy="806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46" y="2446974"/>
            <a:ext cx="1319790" cy="27114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2697524" y="3645396"/>
            <a:ext cx="2078026" cy="563880"/>
          </a:xfrm>
          <a:prstGeom prst="rightArrow">
            <a:avLst>
              <a:gd name="adj1" fmla="val 22973"/>
              <a:gd name="adj2" fmla="val 310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911903" y="2987181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i="1" smtClean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OBD</a:t>
            </a:r>
            <a:endParaRPr kumimoji="1" lang="zh-CN" altLang="en-US" sz="5400" b="1" i="1" dirty="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04395" y="3560306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65333" y="845288"/>
            <a:ext cx="3507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Century Gothic" charset="0"/>
                <a:ea typeface="Century Gothic" charset="0"/>
                <a:cs typeface="Century Gothic" charset="0"/>
              </a:rPr>
              <a:t>Business Model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7" name="矩形 36"/>
          <p:cNvSpPr/>
          <p:nvPr/>
        </p:nvSpPr>
        <p:spPr>
          <a:xfrm>
            <a:off x="-625036" y="500063"/>
            <a:ext cx="13601701" cy="58293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80893" y="3322639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80893" y="1911492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80893" y="4733786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46175" y="3365008"/>
            <a:ext cx="1859280" cy="10515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40" y="2993532"/>
            <a:ext cx="799556" cy="5667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25" y="3927336"/>
            <a:ext cx="469900" cy="806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46" y="2446974"/>
            <a:ext cx="1319790" cy="27114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2697524" y="3645396"/>
            <a:ext cx="2078026" cy="563880"/>
          </a:xfrm>
          <a:prstGeom prst="rightArrow">
            <a:avLst>
              <a:gd name="adj1" fmla="val 22973"/>
              <a:gd name="adj2" fmla="val 310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911903" y="2987181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i="1" smtClean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OBD</a:t>
            </a:r>
            <a:endParaRPr kumimoji="1" lang="zh-CN" altLang="en-US" sz="5400" b="1" i="1" dirty="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04395" y="3560306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65333" y="845288"/>
            <a:ext cx="3507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Century Gothic" charset="0"/>
                <a:ea typeface="Century Gothic" charset="0"/>
                <a:cs typeface="Century Gothic" charset="0"/>
              </a:rPr>
              <a:t>Business Model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900613" y="1991671"/>
            <a:ext cx="2528887" cy="380905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27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5746" y="-151796"/>
            <a:ext cx="3916680" cy="7146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515" y="-76200"/>
            <a:ext cx="10896600" cy="61286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81753" y="2682643"/>
            <a:ext cx="3916680" cy="149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536680" y="2559917"/>
            <a:ext cx="3916680" cy="149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302240" y="182477"/>
            <a:ext cx="3916680" cy="149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315418" y="2921353"/>
            <a:ext cx="5943113" cy="100065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1" lang="en-US" altLang="zh-CN" sz="8800" smtClean="0">
                <a:blipFill>
                  <a:blip r:embed="rId3"/>
                  <a:stretch>
                    <a:fillRect/>
                  </a:stretch>
                </a:blipFill>
                <a:latin typeface="Khmer MN" charset="0"/>
                <a:ea typeface="Khmer MN" charset="0"/>
                <a:cs typeface="Khmer MN" charset="0"/>
              </a:rPr>
              <a:t>4Mo</a:t>
            </a:r>
            <a:r>
              <a:rPr kumimoji="1" lang="en-US" altLang="zh-CN" sz="13300" smtClean="0">
                <a:blipFill>
                  <a:blip r:embed="rId3"/>
                  <a:stretch>
                    <a:fillRect/>
                  </a:stretch>
                </a:blipFill>
                <a:latin typeface="Khmer MN" charset="0"/>
                <a:ea typeface="Khmer MN" charset="0"/>
                <a:cs typeface="Khmer MN" charset="0"/>
              </a:rPr>
              <a:t>box</a:t>
            </a:r>
            <a:endParaRPr kumimoji="1" lang="zh-CN" altLang="en-US" sz="13300" dirty="0">
              <a:blipFill>
                <a:blip r:embed="rId3"/>
                <a:stretch>
                  <a:fillRect/>
                </a:stretch>
              </a:blipFill>
              <a:latin typeface="Khmer MN" charset="0"/>
              <a:ea typeface="Khmer MN" charset="0"/>
              <a:cs typeface="Khmer MN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9490" y="6024707"/>
            <a:ext cx="9081090" cy="149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4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38" y="1129750"/>
            <a:ext cx="7773162" cy="4371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12920" y="3315695"/>
            <a:ext cx="2179320" cy="149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0" y="1843456"/>
            <a:ext cx="4128607" cy="27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7" name="矩形 36"/>
          <p:cNvSpPr/>
          <p:nvPr/>
        </p:nvSpPr>
        <p:spPr>
          <a:xfrm>
            <a:off x="-625036" y="500063"/>
            <a:ext cx="13601701" cy="58293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80893" y="3322639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80893" y="1911492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80893" y="4733786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46175" y="3365008"/>
            <a:ext cx="1859280" cy="10515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40" y="2993532"/>
            <a:ext cx="799556" cy="5667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25" y="3927336"/>
            <a:ext cx="469900" cy="806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46" y="2446974"/>
            <a:ext cx="1319790" cy="27114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2697524" y="3645396"/>
            <a:ext cx="2078026" cy="563880"/>
          </a:xfrm>
          <a:prstGeom prst="rightArrow">
            <a:avLst>
              <a:gd name="adj1" fmla="val 22973"/>
              <a:gd name="adj2" fmla="val 310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911903" y="2987181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i="1" smtClean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OBD</a:t>
            </a:r>
            <a:endParaRPr kumimoji="1" lang="zh-CN" altLang="en-US" sz="5400" b="1" i="1" dirty="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04395" y="3560306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65333" y="845288"/>
            <a:ext cx="3507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Century Gothic" charset="0"/>
                <a:ea typeface="Century Gothic" charset="0"/>
                <a:cs typeface="Century Gothic" charset="0"/>
              </a:rPr>
              <a:t>Business Model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776495" y="1917387"/>
            <a:ext cx="2528887" cy="380905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01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721" y="643466"/>
            <a:ext cx="1679784" cy="26246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370" y="643466"/>
            <a:ext cx="1679783" cy="26246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8757" y="643466"/>
            <a:ext cx="1679783" cy="26246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720" y="3589863"/>
            <a:ext cx="1679785" cy="2624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185" y="3589863"/>
            <a:ext cx="1692155" cy="26439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5875" y="3589863"/>
            <a:ext cx="168554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478" y="320040"/>
            <a:ext cx="3984773" cy="6217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41958" y="370005"/>
            <a:ext cx="216000" cy="16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41958" y="2143202"/>
            <a:ext cx="216000" cy="1289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41958" y="3686652"/>
            <a:ext cx="216000" cy="11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41958" y="5021423"/>
            <a:ext cx="216000" cy="86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041958" y="6075023"/>
            <a:ext cx="216000" cy="4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4086" y="3153547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Century Gothic" charset="0"/>
                <a:ea typeface="Century Gothic" charset="0"/>
                <a:cs typeface="Century Gothic" charset="0"/>
              </a:rPr>
              <a:t>Home Page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62155" y="2557346"/>
            <a:ext cx="3459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General Data Monitor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62155" y="4013819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Quick Access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62155" y="5222590"/>
            <a:ext cx="311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Accumulative Data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62154" y="6067274"/>
            <a:ext cx="213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Navigate Bar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975523" y="3643788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362154" y="1068954"/>
            <a:ext cx="2369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General Status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058" y="248272"/>
            <a:ext cx="3998734" cy="62436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6802" y="3139259"/>
            <a:ext cx="283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Record &amp; Analysis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718341" y="3643788"/>
            <a:ext cx="262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058" y="248272"/>
            <a:ext cx="3998734" cy="62436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6802" y="3139259"/>
            <a:ext cx="283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Record &amp; Analysis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718341" y="3643788"/>
            <a:ext cx="262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 rot="13498212">
            <a:off x="7385597" y="957261"/>
            <a:ext cx="1028700" cy="471488"/>
          </a:xfrm>
          <a:prstGeom prst="homePlate">
            <a:avLst>
              <a:gd name="adj" fmla="val 125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282" y="241330"/>
            <a:ext cx="3997833" cy="625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6802" y="3139259"/>
            <a:ext cx="283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Record &amp; Analysis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18341" y="3643788"/>
            <a:ext cx="262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1" y="982176"/>
            <a:ext cx="46828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Product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Conclusion</a:t>
            </a:r>
            <a:endParaRPr kumimoji="1" lang="zh-CN" altLang="en-US" sz="3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734291" y="1856512"/>
            <a:ext cx="4405745" cy="277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282" y="241330"/>
            <a:ext cx="3997833" cy="625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6802" y="3139259"/>
            <a:ext cx="283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Record &amp; Analysis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18341" y="3643788"/>
            <a:ext cx="262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/>
        </p:nvSpPr>
        <p:spPr>
          <a:xfrm rot="8172607">
            <a:off x="5827878" y="5514975"/>
            <a:ext cx="1028700" cy="471488"/>
          </a:xfrm>
          <a:prstGeom prst="homePlate">
            <a:avLst>
              <a:gd name="adj" fmla="val 125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3" y="257174"/>
            <a:ext cx="4002330" cy="6253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41975" y="3139259"/>
            <a:ext cx="1582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Diagnosis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1332278" y="3643788"/>
            <a:ext cx="14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3" y="257174"/>
            <a:ext cx="4002330" cy="6253200"/>
          </a:xfrm>
          <a:prstGeom prst="rect">
            <a:avLst/>
          </a:prstGeom>
        </p:spPr>
      </p:pic>
      <p:sp>
        <p:nvSpPr>
          <p:cNvPr id="5" name="五边形 4"/>
          <p:cNvSpPr/>
          <p:nvPr/>
        </p:nvSpPr>
        <p:spPr>
          <a:xfrm rot="8172607">
            <a:off x="7728116" y="5543550"/>
            <a:ext cx="1028700" cy="471488"/>
          </a:xfrm>
          <a:prstGeom prst="homePlate">
            <a:avLst>
              <a:gd name="adj" fmla="val 125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41975" y="3139259"/>
            <a:ext cx="1582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Diagnosis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332278" y="3643788"/>
            <a:ext cx="14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0" y="257174"/>
            <a:ext cx="3990806" cy="6253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1975" y="3139259"/>
            <a:ext cx="1582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Diagnosis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1332278" y="3643788"/>
            <a:ext cx="14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0" y="257174"/>
            <a:ext cx="3990806" cy="6253200"/>
          </a:xfrm>
          <a:prstGeom prst="rect">
            <a:avLst/>
          </a:prstGeom>
        </p:spPr>
      </p:pic>
      <p:sp>
        <p:nvSpPr>
          <p:cNvPr id="5" name="五边形 4"/>
          <p:cNvSpPr/>
          <p:nvPr/>
        </p:nvSpPr>
        <p:spPr>
          <a:xfrm rot="8172607">
            <a:off x="7069517" y="2903515"/>
            <a:ext cx="1028700" cy="471488"/>
          </a:xfrm>
          <a:prstGeom prst="homePlate">
            <a:avLst>
              <a:gd name="adj" fmla="val 125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41975" y="3139259"/>
            <a:ext cx="1582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Diagnosis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332278" y="3643788"/>
            <a:ext cx="14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6" y="271462"/>
            <a:ext cx="4002330" cy="6253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478" y="3139259"/>
            <a:ext cx="3185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Data Management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589756" y="3643788"/>
            <a:ext cx="28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7">
            <a:extLst>
              <a:ext uri="{FF2B5EF4-FFF2-40B4-BE49-F238E27FC236}">
                <a16:creationId xmlns:a16="http://schemas.microsoft.com/office/drawing/2014/main" xmlns="" id="{0036ACB8-471D-B545-A2AA-104CF3A332A9}"/>
              </a:ext>
            </a:extLst>
          </p:cNvPr>
          <p:cNvSpPr txBox="1"/>
          <p:nvPr/>
        </p:nvSpPr>
        <p:spPr>
          <a:xfrm>
            <a:off x="914653" y="2796466"/>
            <a:ext cx="3126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Young Drivers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Aging cars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Insurance companies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etc.</a:t>
            </a:r>
            <a:endParaRPr kumimoji="1" lang="en-US" altLang="zh-CN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61212" y="505196"/>
            <a:ext cx="3588385" cy="969759"/>
            <a:chOff x="749139" y="726869"/>
            <a:chExt cx="3588385" cy="969759"/>
          </a:xfrm>
          <a:solidFill>
            <a:schemeClr val="tx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749139" y="726869"/>
              <a:ext cx="3588385" cy="969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1051707" y="760536"/>
              <a:ext cx="299089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Problem 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276445" y="505196"/>
            <a:ext cx="3588385" cy="969759"/>
            <a:chOff x="4511968" y="726869"/>
            <a:chExt cx="3588385" cy="969759"/>
          </a:xfrm>
          <a:solidFill>
            <a:schemeClr val="tx1">
              <a:lumMod val="6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4511968" y="726869"/>
              <a:ext cx="3588385" cy="969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4847231" y="796249"/>
              <a:ext cx="299089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Solution</a:t>
              </a:r>
              <a:endPara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220509" y="505194"/>
            <a:ext cx="3588385" cy="969759"/>
            <a:chOff x="8317485" y="726867"/>
            <a:chExt cx="3588385" cy="969759"/>
          </a:xfrm>
        </p:grpSpPr>
        <p:sp>
          <p:nvSpPr>
            <p:cNvPr id="19" name="矩形 18"/>
            <p:cNvSpPr/>
            <p:nvPr/>
          </p:nvSpPr>
          <p:spPr>
            <a:xfrm>
              <a:off x="8317485" y="726867"/>
              <a:ext cx="3588385" cy="969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8616231" y="760535"/>
              <a:ext cx="299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Benefits</a:t>
              </a:r>
              <a:endPara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9756" y="1918944"/>
            <a:ext cx="335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i="1" u="sng" dirty="0"/>
              <a:t>Drivers have no data</a:t>
            </a:r>
            <a:endParaRPr lang="zh-CN" altLang="en-US" i="1" u="sng" dirty="0"/>
          </a:p>
        </p:txBody>
      </p:sp>
      <p:sp>
        <p:nvSpPr>
          <p:cNvPr id="20" name="文本框 19"/>
          <p:cNvSpPr txBox="1"/>
          <p:nvPr/>
        </p:nvSpPr>
        <p:spPr>
          <a:xfrm>
            <a:off x="5280626" y="2915440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 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07566" y="4146323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An 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83355" y="2543625"/>
            <a:ext cx="18697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60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kumimoji="1" lang="zh-CN" altLang="en-US" sz="16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2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1213" y="505196"/>
            <a:ext cx="1930524" cy="96975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xmlns="" id="{A3702BB7-B2EE-A947-A0BA-3B3EACCC7D72}"/>
              </a:ext>
            </a:extLst>
          </p:cNvPr>
          <p:cNvSpPr txBox="1"/>
          <p:nvPr/>
        </p:nvSpPr>
        <p:spPr>
          <a:xfrm>
            <a:off x="-156515" y="697684"/>
            <a:ext cx="2990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Problem 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882662" y="505194"/>
            <a:ext cx="2990891" cy="969759"/>
            <a:chOff x="4368091" y="488260"/>
            <a:chExt cx="2990891" cy="969759"/>
          </a:xfrm>
        </p:grpSpPr>
        <p:sp>
          <p:nvSpPr>
            <p:cNvPr id="26" name="矩形 25"/>
            <p:cNvSpPr/>
            <p:nvPr/>
          </p:nvSpPr>
          <p:spPr>
            <a:xfrm>
              <a:off x="4909126" y="488260"/>
              <a:ext cx="1889924" cy="96975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4368091" y="694818"/>
              <a:ext cx="2990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Solution</a:t>
              </a:r>
              <a:endParaRPr kumimoji="1" lang="en-US" altLang="zh-CN" sz="32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45581" y="505194"/>
            <a:ext cx="7363313" cy="969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xmlns="" id="{A3702BB7-B2EE-A947-A0BA-3B3EACCC7D72}"/>
              </a:ext>
            </a:extLst>
          </p:cNvPr>
          <p:cNvSpPr txBox="1"/>
          <p:nvPr/>
        </p:nvSpPr>
        <p:spPr>
          <a:xfrm>
            <a:off x="6493510" y="553381"/>
            <a:ext cx="2990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4800" i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Benefits</a:t>
            </a:r>
            <a:endParaRPr kumimoji="1" lang="en-US" altLang="zh-CN" sz="48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21418" y="2864100"/>
            <a:ext cx="186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latin typeface="Century Gothic" charset="0"/>
                <a:ea typeface="Century Gothic" charset="0"/>
                <a:cs typeface="Century Gothic" charset="0"/>
              </a:rPr>
              <a:t>A device</a:t>
            </a:r>
            <a:endParaRPr kumimoji="1" lang="zh-CN" alt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48358" y="4094983"/>
            <a:ext cx="186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An APP</a:t>
            </a:r>
            <a:endParaRPr kumimoji="1" lang="zh-CN" alt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6553" y="3387097"/>
            <a:ext cx="171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sz="2000" i="1" u="sng" dirty="0"/>
              <a:t>Drivers have no data</a:t>
            </a:r>
            <a:endParaRPr lang="zh-CN" altLang="en-US" sz="2000" i="1" u="sng" dirty="0"/>
          </a:p>
        </p:txBody>
      </p:sp>
      <p:sp>
        <p:nvSpPr>
          <p:cNvPr id="40" name="文本框 39"/>
          <p:cNvSpPr txBox="1"/>
          <p:nvPr/>
        </p:nvSpPr>
        <p:spPr>
          <a:xfrm>
            <a:off x="4582155" y="2035252"/>
            <a:ext cx="31582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Know your driving pattern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Change your driving pattern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Better fuel consumption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Instant diagnosis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Record of everything</a:t>
            </a: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83564" y="1810300"/>
            <a:ext cx="349790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Insurance</a:t>
            </a:r>
          </a:p>
          <a:p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 Potential Size: </a:t>
            </a:r>
            <a:r>
              <a:rPr kumimoji="1" lang="en-US" altLang="zh-CN" sz="2800" b="1" i="1" dirty="0" smtClean="0">
                <a:latin typeface="Century Gothic" charset="0"/>
                <a:ea typeface="Century Gothic" charset="0"/>
                <a:cs typeface="Century Gothic" charset="0"/>
              </a:rPr>
              <a:t>15bn</a:t>
            </a:r>
          </a:p>
          <a:p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 Willingness</a:t>
            </a:r>
            <a:r>
              <a:rPr kumimoji="1"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: </a:t>
            </a:r>
            <a:r>
              <a:rPr kumimoji="1" lang="en-US" altLang="zh-CN" sz="2800" b="1" i="1" dirty="0" smtClean="0">
                <a:latin typeface="Century Gothic" charset="0"/>
                <a:ea typeface="Century Gothic" charset="0"/>
                <a:cs typeface="Century Gothic" charset="0"/>
              </a:rPr>
              <a:t>48%</a:t>
            </a:r>
          </a:p>
          <a:p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 Save</a:t>
            </a:r>
            <a:r>
              <a:rPr kumimoji="1"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1" lang="en-US" altLang="zh-CN" sz="2800" i="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800" b="1" i="1" dirty="0" smtClean="0">
                <a:latin typeface="Century Gothic" charset="0"/>
                <a:ea typeface="Century Gothic" charset="0"/>
                <a:cs typeface="Century Gothic" charset="0"/>
              </a:rPr>
              <a:t>5%-30%</a:t>
            </a:r>
          </a:p>
          <a:p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 Cost</a:t>
            </a:r>
            <a:r>
              <a:rPr kumimoji="1"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1" lang="en-US" altLang="zh-CN" sz="2800" i="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800" b="1" i="1" dirty="0">
                <a:latin typeface="Century Gothic" charset="0"/>
                <a:ea typeface="Century Gothic" charset="0"/>
                <a:cs typeface="Century Gothic" charset="0"/>
              </a:rPr>
              <a:t>850</a:t>
            </a:r>
            <a:r>
              <a:rPr kumimoji="1" lang="en-GB" altLang="zh-CN" sz="2800" b="1" i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GB" altLang="zh-CN" sz="2800" b="1" i="1" dirty="0" smtClean="0">
                <a:latin typeface="Century Gothic" charset="0"/>
                <a:ea typeface="Century Gothic" charset="0"/>
                <a:cs typeface="Century Gothic" charset="0"/>
              </a:rPr>
              <a:t>€</a:t>
            </a:r>
          </a:p>
          <a:p>
            <a:r>
              <a:rPr kumimoji="1" lang="en-GB" altLang="zh-CN" sz="2800" i="1" dirty="0" smtClean="0">
                <a:solidFill>
                  <a:srgbClr val="FEC102"/>
                </a:solidFill>
                <a:latin typeface="Century Gothic" charset="0"/>
                <a:ea typeface="Century Gothic" charset="0"/>
                <a:cs typeface="Century Gothic" charset="0"/>
              </a:rPr>
              <a:t>    42.5 </a:t>
            </a:r>
            <a:r>
              <a:rPr kumimoji="1" lang="en-GB" altLang="zh-CN" sz="2800" i="1" dirty="0">
                <a:solidFill>
                  <a:srgbClr val="FEC102"/>
                </a:solidFill>
                <a:latin typeface="Century Gothic" charset="0"/>
                <a:ea typeface="Century Gothic" charset="0"/>
                <a:cs typeface="Century Gothic" charset="0"/>
              </a:rPr>
              <a:t>€ - 255 € </a:t>
            </a:r>
            <a:endParaRPr kumimoji="1" lang="en-US" altLang="zh-CN" sz="2800" i="1" dirty="0">
              <a:solidFill>
                <a:srgbClr val="FEC10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183564" y="4532509"/>
            <a:ext cx="349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Secondhand </a:t>
            </a:r>
            <a:r>
              <a:rPr kumimoji="1" lang="en-US" altLang="zh-CN" sz="2400" smtClean="0">
                <a:latin typeface="Century Gothic" charset="0"/>
                <a:ea typeface="Century Gothic" charset="0"/>
                <a:cs typeface="Century Gothic" charset="0"/>
              </a:rPr>
              <a:t>car market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Car leasing </a:t>
            </a:r>
            <a:r>
              <a:rPr kumimoji="1"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market</a:t>
            </a:r>
            <a:endParaRPr kumimoji="1" lang="zh-CN" alt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63065" y="1746496"/>
            <a:ext cx="3390314" cy="44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56140" y="1746495"/>
            <a:ext cx="3752753" cy="44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5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280908" y="2022467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80908" y="611320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80908" y="3433614"/>
            <a:ext cx="1127760" cy="11277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entury Gothic" charset="0"/>
                <a:ea typeface="Century Gothic" charset="0"/>
                <a:cs typeface="Century Gothic" charset="0"/>
              </a:rPr>
              <a:t>Data</a:t>
            </a:r>
            <a:endParaRPr kumimoji="1" lang="zh-CN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46190" y="2064836"/>
            <a:ext cx="1859280" cy="10515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55" y="1693360"/>
            <a:ext cx="799556" cy="5667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040" y="2627164"/>
            <a:ext cx="469900" cy="806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861" y="1146802"/>
            <a:ext cx="1319790" cy="27114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2797539" y="2345224"/>
            <a:ext cx="2078026" cy="563880"/>
          </a:xfrm>
          <a:prstGeom prst="rightArrow">
            <a:avLst>
              <a:gd name="adj1" fmla="val 22973"/>
              <a:gd name="adj2" fmla="val 310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011918" y="1687009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i="1" smtClean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OBD</a:t>
            </a:r>
            <a:endParaRPr kumimoji="1" lang="zh-CN" altLang="en-US" sz="5400" b="1" i="1" dirty="0"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04410" y="2260134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389" y="4775051"/>
            <a:ext cx="813398" cy="9064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0868" y="4830306"/>
            <a:ext cx="1909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smtClean="0">
                <a:solidFill>
                  <a:srgbClr val="FFED4A">
                    <a:alpha val="95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Sales on Devices</a:t>
            </a:r>
            <a:endParaRPr kumimoji="1" lang="zh-CN" altLang="en-US" sz="2400" dirty="0">
              <a:solidFill>
                <a:srgbClr val="FFED4A">
                  <a:alpha val="95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73595" y="4866692"/>
            <a:ext cx="2904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ED4A">
                    <a:alpha val="95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Supplementary Services</a:t>
            </a:r>
            <a:endParaRPr kumimoji="1" lang="zh-CN" altLang="en-US" sz="2400" dirty="0">
              <a:solidFill>
                <a:srgbClr val="FFED4A">
                  <a:alpha val="95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990" y="4763787"/>
            <a:ext cx="813398" cy="9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3925" y="401782"/>
            <a:ext cx="6151419" cy="6096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47165" y="899049"/>
            <a:ext cx="46828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Product</a:t>
            </a:r>
            <a:endParaRPr kumimoji="1" lang="en-US" altLang="zh-CN" sz="32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4000" i="1" dirty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Conclusion</a:t>
            </a:r>
            <a:endParaRPr kumimoji="1" lang="zh-CN" altLang="en-US" sz="3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 flipV="1">
            <a:off x="6802582" y="1773385"/>
            <a:ext cx="4405745" cy="2770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三角形 5"/>
          <p:cNvSpPr/>
          <p:nvPr/>
        </p:nvSpPr>
        <p:spPr>
          <a:xfrm rot="16200000">
            <a:off x="11336035" y="3937697"/>
            <a:ext cx="457200" cy="2186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1" y="982176"/>
            <a:ext cx="46828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48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Product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Conclusion</a:t>
            </a:r>
            <a:endParaRPr kumimoji="1" lang="zh-CN" altLang="en-US" sz="3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734291" y="1856512"/>
            <a:ext cx="4405745" cy="277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三角形 3"/>
          <p:cNvSpPr/>
          <p:nvPr/>
        </p:nvSpPr>
        <p:spPr>
          <a:xfrm rot="16200000">
            <a:off x="4605131" y="2649223"/>
            <a:ext cx="457200" cy="21866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5743772" y="3389942"/>
            <a:ext cx="5280789" cy="1139673"/>
            <a:chOff x="1246909" y="2790361"/>
            <a:chExt cx="5280789" cy="1139673"/>
          </a:xfrm>
        </p:grpSpPr>
        <p:grpSp>
          <p:nvGrpSpPr>
            <p:cNvPr id="28" name="组 27"/>
            <p:cNvGrpSpPr/>
            <p:nvPr/>
          </p:nvGrpSpPr>
          <p:grpSpPr>
            <a:xfrm>
              <a:off x="1246909" y="2790361"/>
              <a:ext cx="5270775" cy="1139673"/>
              <a:chOff x="1930108" y="2543488"/>
              <a:chExt cx="5270775" cy="113967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3D3C4AF6-9F09-CD4A-BA38-978B0F0DF8CE}"/>
                  </a:ext>
                </a:extLst>
              </p:cNvPr>
              <p:cNvSpPr/>
              <p:nvPr/>
            </p:nvSpPr>
            <p:spPr>
              <a:xfrm>
                <a:off x="2652952" y="2667498"/>
                <a:ext cx="3825086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C</a:t>
                </a:r>
                <a:r>
                  <a:rPr lang="en" altLang="zh-CN" spc="50" dirty="0" err="1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ars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doing regular 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inspections</a:t>
                </a:r>
                <a:r>
                  <a: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:</a:t>
                </a:r>
              </a:p>
              <a:p>
                <a:pPr algn="ctr"/>
                <a:r>
                  <a:rPr lang="en" altLang="zh-CN" sz="2400" b="1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22027992 (67%)</a:t>
                </a:r>
              </a:p>
              <a:p>
                <a:pPr algn="ctr"/>
                <a:endParaRPr lang="zh-CN" altLang="en-US" dirty="0">
                  <a:ln/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24" name="直线连接符 23"/>
              <p:cNvCxnSpPr/>
              <p:nvPr/>
            </p:nvCxnSpPr>
            <p:spPr>
              <a:xfrm flipV="1">
                <a:off x="1930110" y="2543488"/>
                <a:ext cx="52707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/>
              <p:cNvCxnSpPr/>
              <p:nvPr/>
            </p:nvCxnSpPr>
            <p:spPr>
              <a:xfrm flipV="1">
                <a:off x="1930108" y="3512130"/>
                <a:ext cx="52707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1246909" y="2799378"/>
              <a:ext cx="124691" cy="9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403007" y="2799378"/>
              <a:ext cx="124691" cy="9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6120304" y="4719799"/>
            <a:ext cx="4574201" cy="1008000"/>
            <a:chOff x="1246909" y="3894261"/>
            <a:chExt cx="4574201" cy="1008000"/>
          </a:xfrm>
        </p:grpSpPr>
        <p:grpSp>
          <p:nvGrpSpPr>
            <p:cNvPr id="36" name="组 35"/>
            <p:cNvGrpSpPr/>
            <p:nvPr/>
          </p:nvGrpSpPr>
          <p:grpSpPr>
            <a:xfrm>
              <a:off x="1246909" y="3900592"/>
              <a:ext cx="4494041" cy="987148"/>
              <a:chOff x="2318473" y="3872348"/>
              <a:chExt cx="4494041" cy="98714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552152" y="4023847"/>
                <a:ext cx="409599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Drivers who may be interested 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in:</a:t>
                </a:r>
                <a:endParaRPr lang="en-US" altLang="zh-CN" spc="50" dirty="0" smtClean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pPr algn="ctr"/>
                <a:r>
                  <a:rPr lang="en" altLang="zh-CN" sz="2400" b="1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2200000</a:t>
                </a:r>
                <a:endParaRPr lang="en" altLang="zh-CN" sz="2400" b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29" name="直线连接符 28"/>
              <p:cNvCxnSpPr/>
              <p:nvPr/>
            </p:nvCxnSpPr>
            <p:spPr>
              <a:xfrm>
                <a:off x="2318473" y="3872348"/>
                <a:ext cx="44940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/>
              <p:cNvCxnSpPr/>
              <p:nvPr/>
            </p:nvCxnSpPr>
            <p:spPr>
              <a:xfrm>
                <a:off x="2318473" y="4859496"/>
                <a:ext cx="44940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矩形 39"/>
            <p:cNvSpPr/>
            <p:nvPr/>
          </p:nvSpPr>
          <p:spPr>
            <a:xfrm>
              <a:off x="1246909" y="3907909"/>
              <a:ext cx="124691" cy="9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696419" y="3894261"/>
              <a:ext cx="124691" cy="10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5367720" y="2049832"/>
            <a:ext cx="6070013" cy="1018369"/>
            <a:chOff x="1246909" y="1688130"/>
            <a:chExt cx="6070013" cy="1018369"/>
          </a:xfrm>
        </p:grpSpPr>
        <p:grpSp>
          <p:nvGrpSpPr>
            <p:cNvPr id="23" name="组 22"/>
            <p:cNvGrpSpPr/>
            <p:nvPr/>
          </p:nvGrpSpPr>
          <p:grpSpPr>
            <a:xfrm>
              <a:off x="1316184" y="1701649"/>
              <a:ext cx="5920210" cy="989640"/>
              <a:chOff x="1356026" y="1274618"/>
              <a:chExt cx="5920210" cy="98964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585C8A89-7E51-1149-A620-08C0ECCC6AD8}"/>
                  </a:ext>
                </a:extLst>
              </p:cNvPr>
              <p:cNvSpPr/>
              <p:nvPr/>
            </p:nvSpPr>
            <p:spPr>
              <a:xfrm>
                <a:off x="1356026" y="1444559"/>
                <a:ext cx="5920210" cy="738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C</a:t>
                </a:r>
                <a:r>
                  <a:rPr lang="en" altLang="zh-CN" cap="none" spc="50" dirty="0" err="1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ars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-US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produced after</a:t>
                </a:r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2001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(cars </a:t>
                </a:r>
                <a:r>
                  <a:rPr lang="en" altLang="zh-CN" cap="none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with in-built OBD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):</a:t>
                </a:r>
                <a:endParaRPr lang="en-US" altLang="zh-CN" cap="none" spc="50" dirty="0" smtClean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pPr algn="ctr"/>
                <a:r>
                  <a:rPr lang="en" altLang="zh-CN" sz="2400" b="1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32877600 </a:t>
                </a:r>
                <a:r>
                  <a:rPr lang="en" altLang="zh-CN" sz="2400" b="1" cap="none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(84%)</a:t>
                </a:r>
                <a:endParaRPr lang="zh-CN" altLang="en-US" sz="2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 flipV="1">
                <a:off x="1400191" y="1274618"/>
                <a:ext cx="5831882" cy="13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/>
              <p:cNvCxnSpPr/>
              <p:nvPr/>
            </p:nvCxnSpPr>
            <p:spPr>
              <a:xfrm flipV="1">
                <a:off x="1400191" y="2250403"/>
                <a:ext cx="5831882" cy="13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矩形 37"/>
            <p:cNvSpPr/>
            <p:nvPr/>
          </p:nvSpPr>
          <p:spPr>
            <a:xfrm>
              <a:off x="1246909" y="1705699"/>
              <a:ext cx="124691" cy="100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192231" y="1688130"/>
              <a:ext cx="124691" cy="100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5099848" y="802997"/>
            <a:ext cx="6610819" cy="957339"/>
            <a:chOff x="1246909" y="651983"/>
            <a:chExt cx="6610819" cy="957339"/>
          </a:xfrm>
        </p:grpSpPr>
        <p:grpSp>
          <p:nvGrpSpPr>
            <p:cNvPr id="49" name="组 48"/>
            <p:cNvGrpSpPr/>
            <p:nvPr/>
          </p:nvGrpSpPr>
          <p:grpSpPr>
            <a:xfrm>
              <a:off x="1246909" y="652250"/>
              <a:ext cx="6610819" cy="957072"/>
              <a:chOff x="1246909" y="652250"/>
              <a:chExt cx="6610819" cy="957072"/>
            </a:xfrm>
          </p:grpSpPr>
          <p:grpSp>
            <p:nvGrpSpPr>
              <p:cNvPr id="20" name="组 19"/>
              <p:cNvGrpSpPr/>
              <p:nvPr/>
            </p:nvGrpSpPr>
            <p:grpSpPr>
              <a:xfrm>
                <a:off x="1246909" y="653353"/>
                <a:ext cx="6588000" cy="955969"/>
                <a:chOff x="1400191" y="138543"/>
                <a:chExt cx="6588000" cy="955969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3317820" y="254119"/>
                  <a:ext cx="2786340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pc="50" dirty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P</a:t>
                  </a:r>
                  <a:r>
                    <a:rPr lang="en" altLang="zh-CN" spc="50" dirty="0" err="1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rivate</a:t>
                  </a:r>
                  <a:r>
                    <a:rPr lang="en" altLang="zh-CN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 </a:t>
                  </a:r>
                  <a:r>
                    <a:rPr lang="en" altLang="zh-CN" spc="50" dirty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cars in </a:t>
                  </a:r>
                  <a:r>
                    <a:rPr lang="en" altLang="zh-CN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France:</a:t>
                  </a:r>
                  <a:endPara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endParaRPr>
                </a:p>
                <a:p>
                  <a:pPr algn="ctr"/>
                  <a:r>
                    <a:rPr lang="en" altLang="zh-CN" sz="2400" b="1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39,140,000</a:t>
                  </a:r>
                  <a:endParaRPr lang="en" altLang="zh-CN" sz="2400" b="1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endParaRPr>
                </a:p>
              </p:txBody>
            </p:sp>
            <p:cxnSp>
              <p:nvCxnSpPr>
                <p:cNvPr id="10" name="直线连接符 9"/>
                <p:cNvCxnSpPr/>
                <p:nvPr/>
              </p:nvCxnSpPr>
              <p:spPr>
                <a:xfrm>
                  <a:off x="1400191" y="138543"/>
                  <a:ext cx="658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线连接符 16"/>
                <p:cNvCxnSpPr/>
                <p:nvPr/>
              </p:nvCxnSpPr>
              <p:spPr>
                <a:xfrm>
                  <a:off x="1400191" y="1094512"/>
                  <a:ext cx="658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矩形 42"/>
              <p:cNvSpPr/>
              <p:nvPr/>
            </p:nvSpPr>
            <p:spPr>
              <a:xfrm>
                <a:off x="7733037" y="652250"/>
                <a:ext cx="124691" cy="95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1246909" y="651983"/>
              <a:ext cx="124691" cy="95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3732" y="0"/>
            <a:ext cx="12192000" cy="6858000"/>
          </a:xfrm>
          <a:prstGeom prst="rect">
            <a:avLst/>
          </a:prstGeom>
          <a:effectLst>
            <a:softEdge rad="1117600"/>
          </a:effectLst>
        </p:spPr>
      </p:pic>
    </p:spTree>
    <p:extLst>
      <p:ext uri="{BB962C8B-B14F-4D97-AF65-F5344CB8AC3E}">
        <p14:creationId xmlns:p14="http://schemas.microsoft.com/office/powerpoint/2010/main" val="9074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7060907" y="763351"/>
            <a:ext cx="3094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>
                <a:latin typeface="Century Gothic" charset="0"/>
                <a:ea typeface="Century Gothic" charset="0"/>
                <a:cs typeface="Century Gothic" charset="0"/>
              </a:rPr>
              <a:t>Sales channels</a:t>
            </a:r>
            <a:endParaRPr lang="en" altLang="zh-CN" sz="32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71" name="组 70"/>
          <p:cNvGrpSpPr/>
          <p:nvPr/>
        </p:nvGrpSpPr>
        <p:grpSpPr>
          <a:xfrm>
            <a:off x="6188727" y="1622238"/>
            <a:ext cx="4644000" cy="1622364"/>
            <a:chOff x="7331728" y="1749698"/>
            <a:chExt cx="4644000" cy="1622364"/>
          </a:xfrm>
        </p:grpSpPr>
        <p:cxnSp>
          <p:nvCxnSpPr>
            <p:cNvPr id="60" name="直线连接符 59"/>
            <p:cNvCxnSpPr/>
            <p:nvPr/>
          </p:nvCxnSpPr>
          <p:spPr>
            <a:xfrm>
              <a:off x="7331728" y="1751068"/>
              <a:ext cx="46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/>
            <p:nvPr/>
          </p:nvCxnSpPr>
          <p:spPr>
            <a:xfrm>
              <a:off x="7331728" y="3372062"/>
              <a:ext cx="46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7331728" y="1749698"/>
              <a:ext cx="1249914" cy="16223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694541" y="1960226"/>
              <a:ext cx="312778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Put </a:t>
              </a:r>
              <a:r>
                <a:rPr lang="en" altLang="zh-CN" dirty="0">
                  <a:latin typeface="Century Gothic" charset="0"/>
                  <a:ea typeface="Century Gothic" charset="0"/>
                  <a:cs typeface="Century Gothic" charset="0"/>
                </a:rPr>
                <a:t>on sale on Amazon, </a:t>
              </a:r>
              <a:r>
                <a:rPr lang="en" altLang="zh-CN" dirty="0" err="1">
                  <a:latin typeface="Century Gothic" charset="0"/>
                  <a:ea typeface="Century Gothic" charset="0"/>
                  <a:cs typeface="Century Gothic" charset="0"/>
                </a:rPr>
                <a:t>Fnac</a:t>
              </a:r>
              <a:r>
                <a:rPr lang="en" altLang="zh-CN" dirty="0">
                  <a:latin typeface="Century Gothic" charset="0"/>
                  <a:ea typeface="Century Gothic" charset="0"/>
                  <a:cs typeface="Century Gothic" charset="0"/>
                </a:rPr>
                <a:t>, </a:t>
              </a:r>
              <a:r>
                <a:rPr lang="en" altLang="zh-CN" dirty="0" err="1">
                  <a:latin typeface="Century Gothic" charset="0"/>
                  <a:ea typeface="Century Gothic" charset="0"/>
                  <a:cs typeface="Century Gothic" charset="0"/>
                </a:rPr>
                <a:t>Cdiscount</a:t>
              </a:r>
              <a:r>
                <a:rPr lang="en" altLang="zh-CN" dirty="0">
                  <a:latin typeface="Century Gothic" charset="0"/>
                  <a:ea typeface="Century Gothic" charset="0"/>
                  <a:cs typeface="Century Gothic" charset="0"/>
                </a:rPr>
                <a:t>, </a:t>
              </a:r>
              <a:r>
                <a:rPr lang="en" altLang="zh-CN" dirty="0" err="1" smtClean="0">
                  <a:latin typeface="Century Gothic" charset="0"/>
                  <a:ea typeface="Century Gothic" charset="0"/>
                  <a:cs typeface="Century Gothic" charset="0"/>
                </a:rPr>
                <a:t>Darty</a:t>
              </a:r>
              <a:endParaRPr lang="en-US" altLang="zh-CN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pPr marL="342900" indent="-342900">
                <a:buAutoNum type="arabicPeriod"/>
              </a:pPr>
              <a:endParaRPr lang="en" altLang="zh-CN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" altLang="zh-CN" dirty="0">
                  <a:latin typeface="Century Gothic" charset="0"/>
                  <a:ea typeface="Century Gothic" charset="0"/>
                  <a:cs typeface="Century Gothic" charset="0"/>
                </a:rPr>
                <a:t>2.   Our own website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7461196" y="2360335"/>
              <a:ext cx="9909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0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Online</a:t>
              </a:r>
              <a:endParaRPr lang="en" altLang="zh-C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6202578" y="3553071"/>
            <a:ext cx="4757524" cy="2524659"/>
            <a:chOff x="7331727" y="3597402"/>
            <a:chExt cx="4757524" cy="2524659"/>
          </a:xfrm>
        </p:grpSpPr>
        <p:sp>
          <p:nvSpPr>
            <p:cNvPr id="69" name="矩形 68"/>
            <p:cNvSpPr/>
            <p:nvPr/>
          </p:nvSpPr>
          <p:spPr>
            <a:xfrm>
              <a:off x="7331728" y="3597402"/>
              <a:ext cx="1249914" cy="2439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770E8784-B2C3-BC42-B563-52496742907B}"/>
                </a:ext>
              </a:extLst>
            </p:cNvPr>
            <p:cNvSpPr txBox="1"/>
            <p:nvPr/>
          </p:nvSpPr>
          <p:spPr>
            <a:xfrm>
              <a:off x="8694541" y="3813737"/>
              <a:ext cx="33947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Physical stores </a:t>
              </a:r>
              <a:r>
                <a:rPr lang="en" altLang="zh-CN" dirty="0" err="1" smtClean="0">
                  <a:latin typeface="Century Gothic" charset="0"/>
                  <a:ea typeface="Century Gothic" charset="0"/>
                  <a:cs typeface="Century Gothic" charset="0"/>
                </a:rPr>
                <a:t>fo</a:t>
              </a: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lang="en" altLang="zh-CN" dirty="0" err="1" smtClean="0">
                  <a:latin typeface="Century Gothic" charset="0"/>
                  <a:ea typeface="Century Gothic" charset="0"/>
                  <a:cs typeface="Century Gothic" charset="0"/>
                </a:rPr>
                <a:t>Fnac</a:t>
              </a: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, </a:t>
              </a:r>
              <a:r>
                <a:rPr lang="en" altLang="zh-CN" dirty="0" err="1" smtClean="0">
                  <a:latin typeface="Century Gothic" charset="0"/>
                  <a:ea typeface="Century Gothic" charset="0"/>
                  <a:cs typeface="Century Gothic" charset="0"/>
                </a:rPr>
                <a:t>Cdiscount</a:t>
              </a: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, </a:t>
              </a:r>
              <a:r>
                <a:rPr lang="en" altLang="zh-CN" dirty="0" err="1" smtClean="0">
                  <a:latin typeface="Century Gothic" charset="0"/>
                  <a:ea typeface="Century Gothic" charset="0"/>
                  <a:cs typeface="Century Gothic" charset="0"/>
                </a:rPr>
                <a:t>Darty</a:t>
              </a: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endParaRPr lang="en-US" altLang="zh-CN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pPr marL="342900" indent="-342900">
                <a:buAutoNum type="arabicPeriod"/>
              </a:pPr>
              <a:endParaRPr lang="en" altLang="zh-CN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pPr marL="342900" indent="-342900">
                <a:buAutoNum type="arabicPeriod"/>
              </a:pPr>
              <a:r>
                <a:rPr lang="en" altLang="zh-CN" dirty="0" smtClean="0">
                  <a:latin typeface="Century Gothic" charset="0"/>
                  <a:ea typeface="Century Gothic" charset="0"/>
                  <a:cs typeface="Century Gothic" charset="0"/>
                </a:rPr>
                <a:t>automobile </a:t>
              </a:r>
              <a:r>
                <a:rPr lang="en" altLang="zh-CN" dirty="0">
                  <a:latin typeface="Century Gothic" charset="0"/>
                  <a:ea typeface="Century Gothic" charset="0"/>
                  <a:cs typeface="Century Gothic" charset="0"/>
                </a:rPr>
                <a:t>sale service shops, repair shops, car renting companies, gas stations</a:t>
              </a:r>
            </a:p>
            <a:p>
              <a:endParaRPr kumimoji="1" lang="zh-CN" alt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457990" y="4582505"/>
              <a:ext cx="9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00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Offline</a:t>
              </a:r>
              <a:endParaRPr lang="en" altLang="zh-C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67" name="直线连接符 66"/>
            <p:cNvCxnSpPr/>
            <p:nvPr/>
          </p:nvCxnSpPr>
          <p:spPr>
            <a:xfrm>
              <a:off x="7331728" y="3598773"/>
              <a:ext cx="46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/>
            <p:nvPr/>
          </p:nvCxnSpPr>
          <p:spPr>
            <a:xfrm>
              <a:off x="7331727" y="6037192"/>
              <a:ext cx="46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3732" y="0"/>
            <a:ext cx="12192000" cy="6858000"/>
          </a:xfrm>
          <a:prstGeom prst="rect">
            <a:avLst/>
          </a:prstGeom>
          <a:effectLst>
            <a:softEdge rad="1117600"/>
          </a:effectLst>
        </p:spPr>
      </p:pic>
    </p:spTree>
    <p:extLst>
      <p:ext uri="{BB962C8B-B14F-4D97-AF65-F5344CB8AC3E}">
        <p14:creationId xmlns:p14="http://schemas.microsoft.com/office/powerpoint/2010/main" val="8497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807720" y="1011494"/>
            <a:ext cx="1661160" cy="4459666"/>
            <a:chOff x="990600" y="411480"/>
            <a:chExt cx="1661160" cy="5044440"/>
          </a:xfrm>
        </p:grpSpPr>
        <p:sp>
          <p:nvSpPr>
            <p:cNvPr id="6" name="矩形 5"/>
            <p:cNvSpPr/>
            <p:nvPr/>
          </p:nvSpPr>
          <p:spPr>
            <a:xfrm>
              <a:off x="990600" y="411480"/>
              <a:ext cx="1661160" cy="5044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5436" y="270286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807720" y="5699760"/>
            <a:ext cx="1661160" cy="777240"/>
            <a:chOff x="990600" y="5684520"/>
            <a:chExt cx="1661160" cy="777240"/>
          </a:xfrm>
        </p:grpSpPr>
        <p:sp>
          <p:nvSpPr>
            <p:cNvPr id="7" name="矩形 6"/>
            <p:cNvSpPr/>
            <p:nvPr/>
          </p:nvSpPr>
          <p:spPr>
            <a:xfrm>
              <a:off x="990600" y="5684520"/>
              <a:ext cx="166116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6118" y="584230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2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72333" y="243840"/>
            <a:ext cx="1444626" cy="584775"/>
          </a:xfrm>
          <a:prstGeom prst="rect">
            <a:avLst/>
          </a:prstGeom>
          <a:noFill/>
          <a:effectLst>
            <a:softEdge rad="139700"/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Target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5258" y="243839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Online</a:t>
            </a:r>
            <a:r>
              <a:rPr kumimoji="1" lang="zh-CN" altLang="en-US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7396" y="243839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Offline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21165" y="2128585"/>
            <a:ext cx="24113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Raise the awareness of our product </a:t>
            </a:r>
            <a:r>
              <a:rPr lang="en" altLang="zh-CN" sz="2000" dirty="0" err="1" smtClean="0">
                <a:latin typeface="Century Gothic" charset="0"/>
                <a:ea typeface="Century Gothic" charset="0"/>
                <a:cs typeface="Century Gothic" charset="0"/>
              </a:rPr>
              <a:t>Mobox</a:t>
            </a: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;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Increase product coverage for online and offline channels</a:t>
            </a:r>
          </a:p>
        </p:txBody>
      </p:sp>
      <p:sp>
        <p:nvSpPr>
          <p:cNvPr id="16" name="矩形 15"/>
          <p:cNvSpPr/>
          <p:nvPr/>
        </p:nvSpPr>
        <p:spPr>
          <a:xfrm>
            <a:off x="5293436" y="1186487"/>
            <a:ext cx="30428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Build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our own official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website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2. Publish articles of introduction on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mainstream online magazines of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automobile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3.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Using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TrueView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 in-stream ads in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Youtube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, using keyword contextual targeting method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</p:txBody>
      </p:sp>
      <p:sp>
        <p:nvSpPr>
          <p:cNvPr id="17" name="矩形 16"/>
          <p:cNvSpPr/>
          <p:nvPr/>
        </p:nvSpPr>
        <p:spPr>
          <a:xfrm>
            <a:off x="8692326" y="1186486"/>
            <a:ext cx="2798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Cooperation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with Automobile Sales Service stores and garage(from city to city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2.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Cooperation with insurance companies</a:t>
            </a:r>
          </a:p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=&gt; 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（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UBI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）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Customers can enjoy certain discounts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if they have good driving behavior</a:t>
            </a:r>
            <a:endParaRPr lang="zh-CN" alt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807720" y="1011494"/>
            <a:ext cx="1661160" cy="4459666"/>
            <a:chOff x="990600" y="411480"/>
            <a:chExt cx="1661160" cy="5044440"/>
          </a:xfrm>
        </p:grpSpPr>
        <p:sp>
          <p:nvSpPr>
            <p:cNvPr id="6" name="矩形 5"/>
            <p:cNvSpPr/>
            <p:nvPr/>
          </p:nvSpPr>
          <p:spPr>
            <a:xfrm>
              <a:off x="990600" y="411480"/>
              <a:ext cx="1661160" cy="5044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5436" y="270286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807720" y="5699760"/>
            <a:ext cx="1661160" cy="777240"/>
            <a:chOff x="990600" y="5684520"/>
            <a:chExt cx="1661160" cy="777240"/>
          </a:xfrm>
        </p:grpSpPr>
        <p:sp>
          <p:nvSpPr>
            <p:cNvPr id="7" name="矩形 6"/>
            <p:cNvSpPr/>
            <p:nvPr/>
          </p:nvSpPr>
          <p:spPr>
            <a:xfrm>
              <a:off x="990600" y="5684520"/>
              <a:ext cx="166116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6118" y="584230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2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72333" y="243840"/>
            <a:ext cx="1444626" cy="584775"/>
          </a:xfrm>
          <a:prstGeom prst="rect">
            <a:avLst/>
          </a:prstGeom>
          <a:noFill/>
          <a:effectLst>
            <a:softEdge rad="139700"/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Target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5258" y="243839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Online</a:t>
            </a:r>
            <a:r>
              <a:rPr kumimoji="1" lang="zh-CN" altLang="en-US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7396" y="243839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Offline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21165" y="2128585"/>
            <a:ext cx="24113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Raise the awareness of our product </a:t>
            </a:r>
            <a:r>
              <a:rPr lang="en" altLang="zh-CN" sz="2000" dirty="0" err="1" smtClean="0">
                <a:latin typeface="Century Gothic" charset="0"/>
                <a:ea typeface="Century Gothic" charset="0"/>
                <a:cs typeface="Century Gothic" charset="0"/>
              </a:rPr>
              <a:t>Mobox</a:t>
            </a: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;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Increase product coverage for online and offline channels</a:t>
            </a:r>
          </a:p>
        </p:txBody>
      </p:sp>
      <p:sp>
        <p:nvSpPr>
          <p:cNvPr id="16" name="矩形 15"/>
          <p:cNvSpPr/>
          <p:nvPr/>
        </p:nvSpPr>
        <p:spPr>
          <a:xfrm>
            <a:off x="5293436" y="1186487"/>
            <a:ext cx="30428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Build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our own official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website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2. Publish articles of introduction on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mainstream online magazines of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automobile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3.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Using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TrueView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 in-stream ads in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Youtube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, using keyword contextual targeting method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</p:txBody>
      </p:sp>
      <p:sp>
        <p:nvSpPr>
          <p:cNvPr id="17" name="矩形 16"/>
          <p:cNvSpPr/>
          <p:nvPr/>
        </p:nvSpPr>
        <p:spPr>
          <a:xfrm>
            <a:off x="8692326" y="1186486"/>
            <a:ext cx="27986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Cooperation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with Automobile Sales Service stores and garage(from city to city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C09F6038-D00E-E04F-8C57-42BF285DEE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9648" y="1011494"/>
            <a:ext cx="5955476" cy="4459666"/>
          </a:xfrm>
          <a:prstGeom prst="rect">
            <a:avLst/>
          </a:prstGeom>
          <a:scene3d>
            <a:camera prst="orthographicFront"/>
            <a:lightRig rig="chilly" dir="t">
              <a:rot lat="0" lon="0" rev="12000000"/>
            </a:lightRig>
          </a:scene3d>
          <a:sp3d extrusionH="76200" contourW="12700" prstMaterial="softEdge">
            <a:bevelT w="184150" prst="coolSlant"/>
            <a:bevelB w="165100" prst="coolSlant"/>
            <a:extrusionClr>
              <a:schemeClr val="accent2"/>
            </a:extrusionClr>
            <a:contourClr>
              <a:schemeClr val="tx1"/>
            </a:contourClr>
          </a:sp3d>
        </p:spPr>
      </p:pic>
    </p:spTree>
    <p:extLst>
      <p:ext uri="{BB962C8B-B14F-4D97-AF65-F5344CB8AC3E}">
        <p14:creationId xmlns:p14="http://schemas.microsoft.com/office/powerpoint/2010/main" val="1496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807720" y="1011494"/>
            <a:ext cx="1661160" cy="4459666"/>
            <a:chOff x="990600" y="411480"/>
            <a:chExt cx="1661160" cy="5044440"/>
          </a:xfrm>
        </p:grpSpPr>
        <p:sp>
          <p:nvSpPr>
            <p:cNvPr id="6" name="矩形 5"/>
            <p:cNvSpPr/>
            <p:nvPr/>
          </p:nvSpPr>
          <p:spPr>
            <a:xfrm>
              <a:off x="990600" y="411480"/>
              <a:ext cx="1661160" cy="5044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5436" y="270286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807720" y="5699760"/>
            <a:ext cx="1661160" cy="777240"/>
            <a:chOff x="990600" y="5684520"/>
            <a:chExt cx="1661160" cy="777240"/>
          </a:xfrm>
        </p:grpSpPr>
        <p:sp>
          <p:nvSpPr>
            <p:cNvPr id="7" name="矩形 6"/>
            <p:cNvSpPr/>
            <p:nvPr/>
          </p:nvSpPr>
          <p:spPr>
            <a:xfrm>
              <a:off x="990600" y="5684520"/>
              <a:ext cx="166116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6118" y="584230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2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72333" y="243840"/>
            <a:ext cx="1444626" cy="584775"/>
          </a:xfrm>
          <a:prstGeom prst="rect">
            <a:avLst/>
          </a:prstGeom>
          <a:noFill/>
          <a:effectLst>
            <a:softEdge rad="139700"/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Target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5258" y="243839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Online</a:t>
            </a:r>
            <a:r>
              <a:rPr kumimoji="1" lang="zh-CN" altLang="en-US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7396" y="243839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Offline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21165" y="2128585"/>
            <a:ext cx="24113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Raise the awareness of our product </a:t>
            </a:r>
            <a:r>
              <a:rPr lang="en" altLang="zh-CN" sz="2000" dirty="0" err="1" smtClean="0">
                <a:latin typeface="Century Gothic" charset="0"/>
                <a:ea typeface="Century Gothic" charset="0"/>
                <a:cs typeface="Century Gothic" charset="0"/>
              </a:rPr>
              <a:t>Mobox</a:t>
            </a: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;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Increase product coverage for online and offline channels</a:t>
            </a:r>
          </a:p>
        </p:txBody>
      </p:sp>
      <p:sp>
        <p:nvSpPr>
          <p:cNvPr id="16" name="矩形 15"/>
          <p:cNvSpPr/>
          <p:nvPr/>
        </p:nvSpPr>
        <p:spPr>
          <a:xfrm>
            <a:off x="5293436" y="1186487"/>
            <a:ext cx="30428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Build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our own official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website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2. Publish articles of introduction on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mainstream online magazines of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automobile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3.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Using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TrueView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 in-stream ads in </a:t>
            </a:r>
            <a:r>
              <a:rPr lang="en" altLang="zh-CN" sz="2000" dirty="0" err="1">
                <a:latin typeface="Century Gothic" charset="0"/>
                <a:ea typeface="Century Gothic" charset="0"/>
                <a:cs typeface="Century Gothic" charset="0"/>
              </a:rPr>
              <a:t>Youtube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, using keyword contextual targeting method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</p:txBody>
      </p:sp>
      <p:sp>
        <p:nvSpPr>
          <p:cNvPr id="17" name="矩形 16"/>
          <p:cNvSpPr/>
          <p:nvPr/>
        </p:nvSpPr>
        <p:spPr>
          <a:xfrm>
            <a:off x="8692326" y="1186486"/>
            <a:ext cx="2798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Cooperation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with Automobile Sales Service stores and garage(from city to city</a:t>
            </a:r>
            <a:r>
              <a:rPr lang="en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2.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Cooperation with insurance companies</a:t>
            </a:r>
          </a:p>
          <a:p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=&gt; 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（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UBI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）</a:t>
            </a:r>
            <a:r>
              <a:rPr lang="en" altLang="zh-CN" sz="2000" dirty="0">
                <a:latin typeface="Century Gothic" charset="0"/>
                <a:ea typeface="Century Gothic" charset="0"/>
                <a:cs typeface="Century Gothic" charset="0"/>
              </a:rPr>
              <a:t>Customers can enjoy certain discounts</a:t>
            </a:r>
            <a:r>
              <a:rPr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if they have good driving behavior</a:t>
            </a:r>
            <a:endParaRPr lang="zh-CN" alt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5743772" y="3389942"/>
            <a:ext cx="5280789" cy="1139673"/>
            <a:chOff x="1246909" y="2790361"/>
            <a:chExt cx="5280789" cy="1139673"/>
          </a:xfrm>
        </p:grpSpPr>
        <p:grpSp>
          <p:nvGrpSpPr>
            <p:cNvPr id="28" name="组 27"/>
            <p:cNvGrpSpPr/>
            <p:nvPr/>
          </p:nvGrpSpPr>
          <p:grpSpPr>
            <a:xfrm>
              <a:off x="1246909" y="2790361"/>
              <a:ext cx="5270775" cy="1139673"/>
              <a:chOff x="1930108" y="2543488"/>
              <a:chExt cx="5270775" cy="113967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3D3C4AF6-9F09-CD4A-BA38-978B0F0DF8CE}"/>
                  </a:ext>
                </a:extLst>
              </p:cNvPr>
              <p:cNvSpPr/>
              <p:nvPr/>
            </p:nvSpPr>
            <p:spPr>
              <a:xfrm>
                <a:off x="2652952" y="2667498"/>
                <a:ext cx="3825086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C</a:t>
                </a:r>
                <a:r>
                  <a:rPr lang="en" altLang="zh-CN" spc="50" dirty="0" err="1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ars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doing regular 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inspections</a:t>
                </a:r>
                <a:r>
                  <a: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:</a:t>
                </a:r>
              </a:p>
              <a:p>
                <a:pPr algn="ctr"/>
                <a:r>
                  <a:rPr lang="en" altLang="zh-CN" sz="2400" b="1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22027992 (67%)</a:t>
                </a:r>
              </a:p>
              <a:p>
                <a:pPr algn="ctr"/>
                <a:endParaRPr lang="zh-CN" altLang="en-US" dirty="0">
                  <a:ln/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24" name="直线连接符 23"/>
              <p:cNvCxnSpPr/>
              <p:nvPr/>
            </p:nvCxnSpPr>
            <p:spPr>
              <a:xfrm flipV="1">
                <a:off x="1930110" y="2543488"/>
                <a:ext cx="52707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/>
              <p:cNvCxnSpPr/>
              <p:nvPr/>
            </p:nvCxnSpPr>
            <p:spPr>
              <a:xfrm flipV="1">
                <a:off x="1930108" y="3512130"/>
                <a:ext cx="52707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1246909" y="2799378"/>
              <a:ext cx="124691" cy="9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403007" y="2799378"/>
              <a:ext cx="124691" cy="9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6120304" y="4705731"/>
            <a:ext cx="4574201" cy="1008000"/>
            <a:chOff x="1246909" y="3894261"/>
            <a:chExt cx="4574201" cy="1008000"/>
          </a:xfrm>
        </p:grpSpPr>
        <p:grpSp>
          <p:nvGrpSpPr>
            <p:cNvPr id="36" name="组 35"/>
            <p:cNvGrpSpPr/>
            <p:nvPr/>
          </p:nvGrpSpPr>
          <p:grpSpPr>
            <a:xfrm>
              <a:off x="1246909" y="3900592"/>
              <a:ext cx="4494041" cy="987148"/>
              <a:chOff x="2318473" y="3872348"/>
              <a:chExt cx="4494041" cy="98714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552152" y="4023847"/>
                <a:ext cx="409599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Drivers who may be interested </a:t>
                </a:r>
                <a:r>
                  <a:rPr lang="en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in:</a:t>
                </a:r>
                <a:endParaRPr lang="en-US" altLang="zh-CN" spc="50" dirty="0" smtClean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pPr algn="ctr"/>
                <a:r>
                  <a:rPr lang="en" altLang="zh-CN" sz="2400" b="1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2200000</a:t>
                </a:r>
                <a:endParaRPr lang="en" altLang="zh-CN" sz="2400" b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29" name="直线连接符 28"/>
              <p:cNvCxnSpPr/>
              <p:nvPr/>
            </p:nvCxnSpPr>
            <p:spPr>
              <a:xfrm>
                <a:off x="2318473" y="3872348"/>
                <a:ext cx="44940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/>
              <p:cNvCxnSpPr/>
              <p:nvPr/>
            </p:nvCxnSpPr>
            <p:spPr>
              <a:xfrm>
                <a:off x="2318473" y="4859496"/>
                <a:ext cx="44940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矩形 39"/>
            <p:cNvSpPr/>
            <p:nvPr/>
          </p:nvSpPr>
          <p:spPr>
            <a:xfrm>
              <a:off x="1246909" y="3907909"/>
              <a:ext cx="124691" cy="9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696419" y="3894261"/>
              <a:ext cx="124691" cy="10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5367720" y="2049832"/>
            <a:ext cx="6070013" cy="1018369"/>
            <a:chOff x="1246909" y="1688130"/>
            <a:chExt cx="6070013" cy="1018369"/>
          </a:xfrm>
        </p:grpSpPr>
        <p:grpSp>
          <p:nvGrpSpPr>
            <p:cNvPr id="23" name="组 22"/>
            <p:cNvGrpSpPr/>
            <p:nvPr/>
          </p:nvGrpSpPr>
          <p:grpSpPr>
            <a:xfrm>
              <a:off x="1316184" y="1701649"/>
              <a:ext cx="5920210" cy="989640"/>
              <a:chOff x="1356026" y="1274618"/>
              <a:chExt cx="5920210" cy="98964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585C8A89-7E51-1149-A620-08C0ECCC6AD8}"/>
                  </a:ext>
                </a:extLst>
              </p:cNvPr>
              <p:cNvSpPr/>
              <p:nvPr/>
            </p:nvSpPr>
            <p:spPr>
              <a:xfrm>
                <a:off x="1356026" y="1444559"/>
                <a:ext cx="5920210" cy="738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C</a:t>
                </a:r>
                <a:r>
                  <a:rPr lang="en" altLang="zh-CN" cap="none" spc="50" dirty="0" err="1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ars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-US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produced after</a:t>
                </a:r>
                <a:r>
                  <a:rPr lang="en-US" altLang="zh-CN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2001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(cars </a:t>
                </a:r>
                <a:r>
                  <a:rPr lang="en" altLang="zh-CN" cap="none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with in-built OBD</a:t>
                </a:r>
                <a:r>
                  <a:rPr lang="en" altLang="zh-CN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):</a:t>
                </a:r>
                <a:endParaRPr lang="en-US" altLang="zh-CN" cap="none" spc="50" dirty="0" smtClean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pPr algn="ctr"/>
                <a:r>
                  <a:rPr lang="en" altLang="zh-CN" sz="2400" b="1" cap="none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32877600 </a:t>
                </a:r>
                <a:r>
                  <a:rPr lang="en" altLang="zh-CN" sz="2400" b="1" cap="none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rPr>
                  <a:t>(84%)</a:t>
                </a:r>
                <a:endParaRPr lang="zh-CN" altLang="en-US" sz="2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 flipV="1">
                <a:off x="1400191" y="1274618"/>
                <a:ext cx="5831882" cy="13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/>
              <p:cNvCxnSpPr/>
              <p:nvPr/>
            </p:nvCxnSpPr>
            <p:spPr>
              <a:xfrm flipV="1">
                <a:off x="1400191" y="2250403"/>
                <a:ext cx="5831882" cy="13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矩形 37"/>
            <p:cNvSpPr/>
            <p:nvPr/>
          </p:nvSpPr>
          <p:spPr>
            <a:xfrm>
              <a:off x="1246909" y="1705699"/>
              <a:ext cx="124691" cy="100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192231" y="1688130"/>
              <a:ext cx="124691" cy="100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5099848" y="802997"/>
            <a:ext cx="6610819" cy="957339"/>
            <a:chOff x="1246909" y="651983"/>
            <a:chExt cx="6610819" cy="957339"/>
          </a:xfrm>
        </p:grpSpPr>
        <p:grpSp>
          <p:nvGrpSpPr>
            <p:cNvPr id="49" name="组 48"/>
            <p:cNvGrpSpPr/>
            <p:nvPr/>
          </p:nvGrpSpPr>
          <p:grpSpPr>
            <a:xfrm>
              <a:off x="1246909" y="652250"/>
              <a:ext cx="6610819" cy="957072"/>
              <a:chOff x="1246909" y="652250"/>
              <a:chExt cx="6610819" cy="957072"/>
            </a:xfrm>
          </p:grpSpPr>
          <p:grpSp>
            <p:nvGrpSpPr>
              <p:cNvPr id="20" name="组 19"/>
              <p:cNvGrpSpPr/>
              <p:nvPr/>
            </p:nvGrpSpPr>
            <p:grpSpPr>
              <a:xfrm>
                <a:off x="1246909" y="653353"/>
                <a:ext cx="6588000" cy="955969"/>
                <a:chOff x="1400191" y="138543"/>
                <a:chExt cx="6588000" cy="955969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3317820" y="254119"/>
                  <a:ext cx="2786340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pc="50" dirty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P</a:t>
                  </a:r>
                  <a:r>
                    <a:rPr lang="en" altLang="zh-CN" spc="50" dirty="0" err="1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rivate</a:t>
                  </a:r>
                  <a:r>
                    <a:rPr lang="en" altLang="zh-CN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 </a:t>
                  </a:r>
                  <a:r>
                    <a:rPr lang="en" altLang="zh-CN" spc="50" dirty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cars in </a:t>
                  </a:r>
                  <a:r>
                    <a:rPr lang="en" altLang="zh-CN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France:</a:t>
                  </a:r>
                  <a:endParaRPr lang="en-US" altLang="zh-CN" spc="50" dirty="0" smtClean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endParaRPr>
                </a:p>
                <a:p>
                  <a:pPr algn="ctr"/>
                  <a:r>
                    <a:rPr lang="en" altLang="zh-CN" sz="2400" b="1" spc="50" dirty="0" smtClean="0">
                      <a:ln w="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  <a:latin typeface="Century Gothic" charset="0"/>
                      <a:ea typeface="Century Gothic" charset="0"/>
                      <a:cs typeface="Century Gothic" charset="0"/>
                    </a:rPr>
                    <a:t>39,140,000</a:t>
                  </a:r>
                  <a:endParaRPr lang="en" altLang="zh-CN" sz="2400" b="1" spc="50" dirty="0">
                    <a:ln w="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Century Gothic" charset="0"/>
                    <a:ea typeface="Century Gothic" charset="0"/>
                    <a:cs typeface="Century Gothic" charset="0"/>
                  </a:endParaRPr>
                </a:p>
              </p:txBody>
            </p:sp>
            <p:cxnSp>
              <p:nvCxnSpPr>
                <p:cNvPr id="10" name="直线连接符 9"/>
                <p:cNvCxnSpPr/>
                <p:nvPr/>
              </p:nvCxnSpPr>
              <p:spPr>
                <a:xfrm>
                  <a:off x="1400191" y="138543"/>
                  <a:ext cx="658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线连接符 16"/>
                <p:cNvCxnSpPr/>
                <p:nvPr/>
              </p:nvCxnSpPr>
              <p:spPr>
                <a:xfrm>
                  <a:off x="1400191" y="1094512"/>
                  <a:ext cx="658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矩形 42"/>
              <p:cNvSpPr/>
              <p:nvPr/>
            </p:nvSpPr>
            <p:spPr>
              <a:xfrm>
                <a:off x="7733037" y="652250"/>
                <a:ext cx="124691" cy="95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1246909" y="651983"/>
              <a:ext cx="124691" cy="95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3732" y="0"/>
            <a:ext cx="12192000" cy="6858000"/>
          </a:xfrm>
          <a:prstGeom prst="rect">
            <a:avLst/>
          </a:prstGeom>
          <a:effectLst>
            <a:softEdge rad="1117600"/>
          </a:effectLst>
        </p:spPr>
      </p:pic>
    </p:spTree>
    <p:extLst>
      <p:ext uri="{BB962C8B-B14F-4D97-AF65-F5344CB8AC3E}">
        <p14:creationId xmlns:p14="http://schemas.microsoft.com/office/powerpoint/2010/main" val="6684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807720" y="2047814"/>
            <a:ext cx="1661160" cy="4459666"/>
            <a:chOff x="990600" y="411480"/>
            <a:chExt cx="1661160" cy="5044440"/>
          </a:xfrm>
        </p:grpSpPr>
        <p:sp>
          <p:nvSpPr>
            <p:cNvPr id="3" name="矩形 2"/>
            <p:cNvSpPr/>
            <p:nvPr/>
          </p:nvSpPr>
          <p:spPr>
            <a:xfrm>
              <a:off x="990600" y="411480"/>
              <a:ext cx="1661160" cy="5044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85436" y="2702867"/>
              <a:ext cx="1390124" cy="522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2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07720" y="1011493"/>
            <a:ext cx="1661160" cy="777240"/>
            <a:chOff x="990600" y="5684520"/>
            <a:chExt cx="1661160" cy="777240"/>
          </a:xfrm>
        </p:grpSpPr>
        <p:sp>
          <p:nvSpPr>
            <p:cNvPr id="6" name="矩形 5"/>
            <p:cNvSpPr/>
            <p:nvPr/>
          </p:nvSpPr>
          <p:spPr>
            <a:xfrm>
              <a:off x="990600" y="5684520"/>
              <a:ext cx="166116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6118" y="5842307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Period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  <a:r>
                <a:rPr kumimoji="1" lang="en-US" altLang="zh-CN" sz="24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2773680" y="3427242"/>
            <a:ext cx="2377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smtClean="0">
                <a:latin typeface="Century Gothic" charset="0"/>
                <a:ea typeface="Century Gothic" charset="0"/>
                <a:cs typeface="Century Gothic" charset="0"/>
              </a:rPr>
              <a:t>Increase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users’ using of the OBD system and </a:t>
            </a:r>
            <a:r>
              <a:rPr lang="en" altLang="zh-CN" dirty="0" err="1">
                <a:latin typeface="Century Gothic" charset="0"/>
                <a:ea typeface="Century Gothic" charset="0"/>
                <a:cs typeface="Century Gothic" charset="0"/>
              </a:rPr>
              <a:t>Mobox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73980" y="2089845"/>
            <a:ext cx="36652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i="1" dirty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Using Google ads to realize search engine optimization. When users search “OBD”, “OBD Box”, “</a:t>
            </a:r>
            <a:r>
              <a:rPr lang="en" altLang="zh-CN" dirty="0" err="1">
                <a:latin typeface="Century Gothic" charset="0"/>
                <a:ea typeface="Century Gothic" charset="0"/>
                <a:cs typeface="Century Gothic" charset="0"/>
              </a:rPr>
              <a:t>Mobox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”, the priority goes to our official website.</a:t>
            </a:r>
          </a:p>
          <a:p>
            <a:r>
              <a:rPr lang="en-US" altLang="zh-CN" b="1" i="1" dirty="0">
                <a:latin typeface="Century Gothic" charset="0"/>
                <a:ea typeface="Century Gothic" charset="0"/>
                <a:cs typeface="Century Gothic" charset="0"/>
              </a:rPr>
              <a:t>2. </a:t>
            </a:r>
            <a:r>
              <a:rPr lang="en-US" altLang="zh-CN" dirty="0">
                <a:latin typeface="Century Gothic" charset="0"/>
                <a:ea typeface="Century Gothic" charset="0"/>
                <a:cs typeface="Century Gothic" charset="0"/>
              </a:rPr>
              <a:t>Invite evaluation automobile media</a:t>
            </a:r>
            <a:endParaRPr lang="zh-CN" alt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b="1" i="1" dirty="0">
                <a:latin typeface="Century Gothic" charset="0"/>
                <a:ea typeface="Century Gothic" charset="0"/>
                <a:cs typeface="Century Gothic" charset="0"/>
              </a:rPr>
              <a:t>3.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Advertising on second-hand car trading websites</a:t>
            </a:r>
          </a:p>
          <a:p>
            <a:r>
              <a:rPr lang="en" altLang="zh-CN" b="1" i="1" dirty="0">
                <a:latin typeface="Century Gothic" charset="0"/>
                <a:ea typeface="Century Gothic" charset="0"/>
                <a:cs typeface="Century Gothic" charset="0"/>
              </a:rPr>
              <a:t>4.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Gather users experience reports</a:t>
            </a:r>
          </a:p>
          <a:p>
            <a:r>
              <a:rPr lang="en" altLang="zh-CN" b="1" i="1" dirty="0">
                <a:latin typeface="Century Gothic" charset="0"/>
                <a:ea typeface="Century Gothic" charset="0"/>
                <a:cs typeface="Century Gothic" charset="0"/>
              </a:rPr>
              <a:t>5.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Vouchers return to customers who give us 5 stars on online distribution channels</a:t>
            </a:r>
          </a:p>
        </p:txBody>
      </p:sp>
      <p:sp>
        <p:nvSpPr>
          <p:cNvPr id="13" name="矩形 12"/>
          <p:cNvSpPr/>
          <p:nvPr/>
        </p:nvSpPr>
        <p:spPr>
          <a:xfrm>
            <a:off x="8930640" y="3368159"/>
            <a:ext cx="26136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smtClean="0">
                <a:latin typeface="Century Gothic" charset="0"/>
                <a:ea typeface="Century Gothic" charset="0"/>
                <a:cs typeface="Century Gothic" charset="0"/>
              </a:rPr>
              <a:t>Continue </a:t>
            </a:r>
            <a:r>
              <a:rPr lang="en" altLang="zh-CN" dirty="0">
                <a:latin typeface="Century Gothic" charset="0"/>
                <a:ea typeface="Century Gothic" charset="0"/>
                <a:cs typeface="Century Gothic" charset="0"/>
              </a:rPr>
              <a:t>the first period. Cooperation with second hand cars trading physical stores, insurance companies, gas stations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72333" y="243840"/>
            <a:ext cx="1444626" cy="584775"/>
          </a:xfrm>
          <a:prstGeom prst="rect">
            <a:avLst/>
          </a:prstGeom>
          <a:noFill/>
          <a:effectLst>
            <a:softEdge rad="139700"/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Target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25258" y="243839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Online</a:t>
            </a:r>
            <a:r>
              <a:rPr kumimoji="1" lang="zh-CN" altLang="en-US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47396" y="243839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blipFill>
                  <a:blip r:embed="rId2"/>
                  <a:stretch>
                    <a:fillRect/>
                  </a:stretch>
                </a:blipFill>
                <a:latin typeface="Century Gothic" charset="0"/>
                <a:ea typeface="Century Gothic" charset="0"/>
                <a:cs typeface="Century Gothic" charset="0"/>
              </a:rPr>
              <a:t>Offline</a:t>
            </a:r>
            <a:endParaRPr kumimoji="1" lang="zh-CN" altLang="en-US" sz="3200" b="1" i="1" dirty="0">
              <a:blipFill>
                <a:blip r:embed="rId2"/>
                <a:stretch>
                  <a:fillRect/>
                </a:stretch>
              </a:blip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99E65E1-8667-BD4C-99EC-2DFD2D602777}"/>
              </a:ext>
            </a:extLst>
          </p:cNvPr>
          <p:cNvSpPr txBox="1"/>
          <p:nvPr/>
        </p:nvSpPr>
        <p:spPr>
          <a:xfrm>
            <a:off x="575749" y="2310508"/>
            <a:ext cx="51075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Target</a:t>
            </a:r>
            <a:r>
              <a:rPr lang="en" altLang="zh-CN" sz="2400" b="1" dirty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: </a:t>
            </a:r>
          </a:p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-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Increase 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ads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volume</a:t>
            </a:r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- </a:t>
            </a:r>
            <a:r>
              <a:rPr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M</a:t>
            </a:r>
            <a:r>
              <a:rPr lang="en" altLang="zh-CN" sz="2400" dirty="0" err="1" smtClean="0">
                <a:latin typeface="Century Gothic" charset="0"/>
                <a:ea typeface="Century Gothic" charset="0"/>
                <a:cs typeface="Century Gothic" charset="0"/>
              </a:rPr>
              <a:t>aximizing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advertising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revenue</a:t>
            </a:r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- </a:t>
            </a:r>
            <a:r>
              <a:rPr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O</a:t>
            </a:r>
            <a:r>
              <a:rPr lang="en" altLang="zh-CN" sz="2400" dirty="0" err="1" smtClean="0">
                <a:latin typeface="Century Gothic" charset="0"/>
                <a:ea typeface="Century Gothic" charset="0"/>
                <a:cs typeface="Century Gothic" charset="0"/>
              </a:rPr>
              <a:t>ptimizing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searching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results</a:t>
            </a:r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- </a:t>
            </a:r>
            <a:r>
              <a:rPr lang="en-US" altLang="zh-CN" sz="2400" dirty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" altLang="zh-CN" sz="2400" dirty="0" err="1" smtClean="0">
                <a:latin typeface="Century Gothic" charset="0"/>
                <a:ea typeface="Century Gothic" charset="0"/>
                <a:cs typeface="Century Gothic" charset="0"/>
              </a:rPr>
              <a:t>earching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engine version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rate</a:t>
            </a: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5749" y="1395602"/>
            <a:ext cx="3523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600" i="1" dirty="0">
                <a:latin typeface="Century Gothic" charset="0"/>
                <a:ea typeface="Century Gothic" charset="0"/>
                <a:cs typeface="Century Gothic" charset="0"/>
              </a:rPr>
              <a:t>Mature </a:t>
            </a:r>
            <a:r>
              <a:rPr lang="en" altLang="zh-CN" sz="3600" i="1" dirty="0" smtClean="0">
                <a:latin typeface="Century Gothic" charset="0"/>
                <a:ea typeface="Century Gothic" charset="0"/>
                <a:cs typeface="Century Gothic" charset="0"/>
              </a:rPr>
              <a:t>period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3914" y="2310508"/>
            <a:ext cx="56458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Promotion</a:t>
            </a:r>
            <a:r>
              <a:rPr lang="en" altLang="zh-CN" sz="2400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:</a:t>
            </a:r>
            <a:endParaRPr lang="en" altLang="zh-CN" sz="2400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SEO</a:t>
            </a:r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indent="-457200">
              <a:buAutoNum type="arabicPeriod"/>
            </a:pPr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2. Cooperate with influencers and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KOLs 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in the automobile </a:t>
            </a:r>
            <a:r>
              <a:rPr lang="en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industry</a:t>
            </a:r>
            <a:endParaRPr lang="en-US" altLang="zh-CN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" altLang="zh-CN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3. Higher cost ads (Using famous commentators, </a:t>
            </a:r>
            <a:r>
              <a:rPr lang="en" altLang="zh-CN" sz="2400" dirty="0" err="1">
                <a:latin typeface="Century Gothic" charset="0"/>
                <a:ea typeface="Century Gothic" charset="0"/>
                <a:cs typeface="Century Gothic" charset="0"/>
              </a:rPr>
              <a:t>etc</a:t>
            </a:r>
            <a:r>
              <a:rPr lang="en" altLang="zh-CN" sz="24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3862900" y="1775039"/>
            <a:ext cx="7574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48438" y="585787"/>
            <a:ext cx="5643562" cy="568642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61453" y="952397"/>
            <a:ext cx="46828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Product</a:t>
            </a:r>
            <a:endParaRPr kumimoji="1" lang="en-US" altLang="zh-CN" sz="3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4000" i="1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Time Line</a:t>
            </a:r>
            <a:endParaRPr kumimoji="1" lang="zh-CN" altLang="en-US" sz="3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 flipV="1">
            <a:off x="6816870" y="1826733"/>
            <a:ext cx="4405745" cy="2770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三角形 5"/>
          <p:cNvSpPr/>
          <p:nvPr/>
        </p:nvSpPr>
        <p:spPr>
          <a:xfrm rot="16200000">
            <a:off x="11279322" y="4671296"/>
            <a:ext cx="457200" cy="2186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0">
            <a:extLst>
              <a:ext uri="{FF2B5EF4-FFF2-40B4-BE49-F238E27FC236}">
                <a16:creationId xmlns:a16="http://schemas.microsoft.com/office/drawing/2014/main" xmlns="" id="{8804F4DC-3CEF-CD48-B34E-83C0A45BCB4D}"/>
              </a:ext>
            </a:extLst>
          </p:cNvPr>
          <p:cNvSpPr txBox="1">
            <a:spLocks/>
          </p:cNvSpPr>
          <p:nvPr/>
        </p:nvSpPr>
        <p:spPr>
          <a:xfrm>
            <a:off x="8233920" y="934838"/>
            <a:ext cx="3733800" cy="21964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3195" algn="just">
              <a:buSzPts val="1200"/>
            </a:pPr>
            <a:r>
              <a:rPr lang="en-US" altLang="zh-CN" sz="1800" dirty="0" smtClean="0">
                <a:latin typeface="Century Gothic" charset="0"/>
                <a:ea typeface="Century Gothic" charset="0"/>
                <a:cs typeface="Century Gothic" charset="0"/>
              </a:rPr>
              <a:t>With early stages projections we can expect a </a:t>
            </a:r>
            <a:r>
              <a:rPr lang="en-US" altLang="zh-CN" sz="1800" b="1" dirty="0" smtClean="0">
                <a:latin typeface="Century Gothic" charset="0"/>
                <a:ea typeface="Century Gothic" charset="0"/>
                <a:cs typeface="Century Gothic" charset="0"/>
              </a:rPr>
              <a:t>cost per unit </a:t>
            </a:r>
            <a:r>
              <a:rPr lang="en-US" altLang="zh-CN" sz="1800" dirty="0" smtClean="0">
                <a:latin typeface="Century Gothic" charset="0"/>
                <a:ea typeface="Century Gothic" charset="0"/>
                <a:cs typeface="Century Gothic" charset="0"/>
              </a:rPr>
              <a:t>produced ranging from </a:t>
            </a:r>
            <a:r>
              <a:rPr lang="en-US" altLang="zh-CN" sz="1800" b="1" dirty="0" smtClean="0">
                <a:latin typeface="Century Gothic" charset="0"/>
                <a:ea typeface="Century Gothic" charset="0"/>
                <a:cs typeface="Century Gothic" charset="0"/>
              </a:rPr>
              <a:t>28€ to 53€</a:t>
            </a:r>
            <a:r>
              <a:rPr lang="en-US" altLang="zh-CN" sz="1800" dirty="0" smtClean="0">
                <a:latin typeface="Century Gothic" charset="0"/>
                <a:ea typeface="Century Gothic" charset="0"/>
                <a:cs typeface="Century Gothic" charset="0"/>
              </a:rPr>
              <a:t>. </a:t>
            </a:r>
            <a:r>
              <a:rPr lang="en-US" altLang="zh-CN" sz="1800" i="1" dirty="0" smtClean="0">
                <a:latin typeface="Century Gothic" charset="0"/>
                <a:ea typeface="Century Gothic" charset="0"/>
                <a:cs typeface="Century Gothic" charset="0"/>
              </a:rPr>
              <a:t>The cost size decreases with larger volumes produced.</a:t>
            </a:r>
            <a:endParaRPr lang="en-US" sz="18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Google Shape;251;p30">
            <a:extLst>
              <a:ext uri="{FF2B5EF4-FFF2-40B4-BE49-F238E27FC236}">
                <a16:creationId xmlns:a16="http://schemas.microsoft.com/office/drawing/2014/main" xmlns="" id="{53E85099-8612-C740-A9C2-384C77B08F7A}"/>
              </a:ext>
            </a:extLst>
          </p:cNvPr>
          <p:cNvSpPr txBox="1">
            <a:spLocks/>
          </p:cNvSpPr>
          <p:nvPr/>
        </p:nvSpPr>
        <p:spPr>
          <a:xfrm>
            <a:off x="8262496" y="2870774"/>
            <a:ext cx="3656717" cy="37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03195" algn="just">
              <a:buSzPts val="1200"/>
            </a:pPr>
            <a:r>
              <a:rPr lang="en-US" altLang="zh-CN" sz="1800" dirty="0" smtClean="0">
                <a:latin typeface="Century Gothic" charset="0"/>
                <a:ea typeface="Century Gothic" charset="0"/>
                <a:cs typeface="Century Gothic" charset="0"/>
              </a:rPr>
              <a:t>First suppliers contacted offer a production price ranging from 30€ to 60€ (not including software development).</a:t>
            </a:r>
          </a:p>
          <a:p>
            <a:pPr marL="203195" algn="just">
              <a:buSzPts val="1200"/>
            </a:pPr>
            <a:endParaRPr lang="en-US" altLang="zh-CN" sz="18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buSzPts val="1200"/>
            </a:pPr>
            <a:endParaRPr lang="en-US" altLang="zh-CN" sz="16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buSzPts val="1200"/>
            </a:pPr>
            <a:r>
              <a:rPr lang="en-US" altLang="zh-CN" sz="1050" i="1" dirty="0" smtClean="0">
                <a:latin typeface="Century Gothic" charset="0"/>
                <a:ea typeface="Century Gothic" charset="0"/>
                <a:cs typeface="Century Gothic" charset="0"/>
              </a:rPr>
              <a:t> (Potential suppliers contacted: Shanghai Star Electronic Technology Co., Ltd; Shenzhen </a:t>
            </a:r>
            <a:r>
              <a:rPr lang="en-US" altLang="zh-CN" sz="1050" i="1" dirty="0" err="1" smtClean="0">
                <a:latin typeface="Century Gothic" charset="0"/>
                <a:ea typeface="Century Gothic" charset="0"/>
                <a:cs typeface="Century Gothic" charset="0"/>
              </a:rPr>
              <a:t>Mingching</a:t>
            </a:r>
            <a:r>
              <a:rPr lang="en-US" altLang="zh-CN" sz="1050" i="1" dirty="0" smtClean="0">
                <a:latin typeface="Century Gothic" charset="0"/>
                <a:ea typeface="Century Gothic" charset="0"/>
                <a:cs typeface="Century Gothic" charset="0"/>
              </a:rPr>
              <a:t> Electronics Technology Co., Ltd.; Dongguan </a:t>
            </a:r>
            <a:r>
              <a:rPr lang="en-US" altLang="zh-CN" sz="1050" i="1" dirty="0" err="1" smtClean="0">
                <a:latin typeface="Century Gothic" charset="0"/>
                <a:ea typeface="Century Gothic" charset="0"/>
                <a:cs typeface="Century Gothic" charset="0"/>
              </a:rPr>
              <a:t>Andu</a:t>
            </a:r>
            <a:r>
              <a:rPr lang="en-US" altLang="zh-CN" sz="1050" i="1" dirty="0" smtClean="0">
                <a:latin typeface="Century Gothic" charset="0"/>
                <a:ea typeface="Century Gothic" charset="0"/>
                <a:cs typeface="Century Gothic" charset="0"/>
              </a:rPr>
              <a:t> Electronic Co., Ltd. ; 	Shenzhen </a:t>
            </a:r>
            <a:r>
              <a:rPr lang="en-US" altLang="zh-CN" sz="1050" i="1" dirty="0" err="1" smtClean="0">
                <a:latin typeface="Century Gothic" charset="0"/>
                <a:ea typeface="Century Gothic" charset="0"/>
                <a:cs typeface="Century Gothic" charset="0"/>
              </a:rPr>
              <a:t>Aovlex</a:t>
            </a:r>
            <a:r>
              <a:rPr lang="en-US" altLang="zh-CN" sz="1050" i="1" dirty="0" smtClean="0">
                <a:latin typeface="Century Gothic" charset="0"/>
                <a:ea typeface="Century Gothic" charset="0"/>
                <a:cs typeface="Century Gothic" charset="0"/>
              </a:rPr>
              <a:t>-link Technology Co., Ltd. )</a:t>
            </a:r>
            <a:endParaRPr lang="en-US" sz="1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2015" y="476990"/>
            <a:ext cx="3058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Century Gothic" charset="0"/>
                <a:ea typeface="Century Gothic" charset="0"/>
                <a:cs typeface="Century Gothic" charset="0"/>
              </a:rPr>
              <a:t>Cost</a:t>
            </a:r>
            <a:r>
              <a:rPr lang="zh-CN" altLang="en-US" sz="3600" i="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3600" i="1" dirty="0" smtClean="0">
                <a:latin typeface="Century Gothic" charset="0"/>
                <a:ea typeface="Century Gothic" charset="0"/>
                <a:cs typeface="Century Gothic" charset="0"/>
              </a:rPr>
              <a:t>Analysis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aphicFrame>
        <p:nvGraphicFramePr>
          <p:cNvPr id="6" name="Graphique 2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E2964D12-87EF-9B44-8003-4E57EDBE5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896122"/>
              </p:ext>
            </p:extLst>
          </p:nvPr>
        </p:nvGraphicFramePr>
        <p:xfrm>
          <a:off x="168812" y="1160776"/>
          <a:ext cx="8271802" cy="506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3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C718DF4C-A085-ED46-98CD-E52FD75067AB}"/>
              </a:ext>
            </a:extLst>
          </p:cNvPr>
          <p:cNvSpPr txBox="1"/>
          <p:nvPr/>
        </p:nvSpPr>
        <p:spPr>
          <a:xfrm>
            <a:off x="1589161" y="2502611"/>
            <a:ext cx="38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Who we </a:t>
            </a:r>
            <a:r>
              <a:rPr kumimoji="1" lang="en-US" altLang="zh-CN" sz="4800" i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E2FCB37-CEA6-4C4D-8026-89C26B31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12" y="2573054"/>
            <a:ext cx="2809393" cy="15211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90500" h="101600" prst="coolSlant"/>
            <a:bevelB w="190500" h="101600" prst="coolSlant"/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7D7C37A9-9D4D-A446-BC56-3E0FC2437FE9}"/>
              </a:ext>
            </a:extLst>
          </p:cNvPr>
          <p:cNvSpPr txBox="1"/>
          <p:nvPr/>
        </p:nvSpPr>
        <p:spPr>
          <a:xfrm>
            <a:off x="6027137" y="1681414"/>
            <a:ext cx="4610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4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Mob = for mobility</a:t>
            </a:r>
            <a:endParaRPr kumimoji="1" lang="zh-CN" altLang="en-US" sz="32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H="1">
            <a:off x="5930102" y="1759955"/>
            <a:ext cx="5628" cy="231630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41;p29">
            <a:extLst>
              <a:ext uri="{FF2B5EF4-FFF2-40B4-BE49-F238E27FC236}">
                <a16:creationId xmlns:a16="http://schemas.microsoft.com/office/drawing/2014/main" xmlns="" id="{7CA2DE06-565D-2342-BB33-5FE432098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180538"/>
              </p:ext>
            </p:extLst>
          </p:nvPr>
        </p:nvGraphicFramePr>
        <p:xfrm>
          <a:off x="654697" y="1767000"/>
          <a:ext cx="7335752" cy="40258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027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309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20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7000">
                <a:tc>
                  <a:txBody>
                    <a:bodyPr/>
                    <a:lstStyle/>
                    <a:p>
                      <a:pPr marL="0" marR="43353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i="1" dirty="0">
                          <a:solidFill>
                            <a:srgbClr val="FFED4A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Products</a:t>
                      </a:r>
                      <a:endParaRPr sz="2000" b="1" i="1" dirty="0">
                        <a:solidFill>
                          <a:srgbClr val="FFED4A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i="1" dirty="0" smtClean="0">
                          <a:solidFill>
                            <a:srgbClr val="FFED4A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Service</a:t>
                      </a:r>
                      <a:r>
                        <a:rPr lang="en-US" altLang="zh-CN" sz="2000" b="1" i="1" dirty="0" smtClean="0">
                          <a:solidFill>
                            <a:srgbClr val="FFED4A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</a:t>
                      </a:r>
                      <a:endParaRPr sz="2000" b="1" i="1" dirty="0">
                        <a:solidFill>
                          <a:srgbClr val="FFED4A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i="1" dirty="0">
                          <a:solidFill>
                            <a:srgbClr val="FFED4A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Price</a:t>
                      </a:r>
                      <a:endParaRPr sz="2000" b="1" i="1" dirty="0">
                        <a:solidFill>
                          <a:srgbClr val="FFED4A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7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Automatic</a:t>
                      </a:r>
                      <a:endParaRPr sz="1400" b="1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Collision Detection</a:t>
                      </a:r>
                      <a:r>
                        <a:rPr lang="zh-CN" sz="13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using acceleration data; </a:t>
                      </a:r>
                      <a:r>
                        <a:rPr lang="zh-CN" sz="1300" b="1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Bluetooth</a:t>
                      </a:r>
                      <a:r>
                        <a:rPr lang="zh-CN" sz="13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connectivity</a:t>
                      </a:r>
                      <a:endParaRPr sz="1300" dirty="0">
                        <a:solidFill>
                          <a:schemeClr val="tx2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129,95 €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3764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zh-CN" sz="1400" b="1" i="1" kern="12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CarLock</a:t>
                      </a:r>
                      <a:endParaRPr sz="1400" b="1" i="1" kern="12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zh-CN" sz="1300" kern="12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Export of trips</a:t>
                      </a:r>
                      <a:r>
                        <a:rPr lang="zh-CN" altLang="fr-FR" sz="1300" kern="12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fr-FR" altLang="zh-CN" sz="1300" kern="12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 Excel; Alerts on car's health, maintenance</a:t>
                      </a:r>
                      <a:endParaRPr sz="1300" kern="1200" dirty="0">
                        <a:solidFill>
                          <a:schemeClr val="tx2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99,95 €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7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Verizon Hum</a:t>
                      </a:r>
                      <a:endParaRPr sz="1400" b="1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Automatic crash detection</a:t>
                      </a:r>
                      <a:r>
                        <a:rPr lang="zh-CN" sz="13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and roadside assistance, Mechanics Hotline</a:t>
                      </a:r>
                      <a:endParaRPr sz="1300" dirty="0">
                        <a:solidFill>
                          <a:schemeClr val="tx2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49,99 €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37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Vyncs Link</a:t>
                      </a:r>
                      <a:endParaRPr sz="1400" b="1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Trip history, driving score</a:t>
                      </a:r>
                      <a:r>
                        <a:rPr lang="zh-CN" sz="13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; 3G wireless connection</a:t>
                      </a:r>
                      <a:endParaRPr sz="1300" dirty="0">
                        <a:solidFill>
                          <a:schemeClr val="tx2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74,98 €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7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Fleet Genius</a:t>
                      </a:r>
                      <a:endParaRPr sz="1400" b="1" i="1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Maintenance management software for </a:t>
                      </a:r>
                      <a:r>
                        <a:rPr lang="zh-CN" sz="1300" b="1" dirty="0">
                          <a:solidFill>
                            <a:schemeClr val="tx2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vehicle fleet</a:t>
                      </a:r>
                      <a:endParaRPr sz="1300" b="1" dirty="0">
                        <a:solidFill>
                          <a:schemeClr val="tx2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159,00 €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 anchor="ctr"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25400" marB="254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25400" marB="254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25400" marB="254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25400" marB="25400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Range </a:t>
                      </a:r>
                      <a:r>
                        <a:rPr lang="zh-CN" sz="1300" i="1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(40€-160€)</a:t>
                      </a:r>
                      <a:r>
                        <a:rPr lang="zh-CN" sz="1300" dirty="0">
                          <a:solidFill>
                            <a:schemeClr val="tx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      Average price:</a:t>
                      </a:r>
                      <a:endParaRPr sz="1300" dirty="0">
                        <a:solidFill>
                          <a:schemeClr val="tx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121900" marB="1219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i="1" u="none" kern="1200" dirty="0">
                          <a:solidFill>
                            <a:srgbClr val="FFED4A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102,77 €</a:t>
                      </a:r>
                      <a:endParaRPr sz="1400" b="1" i="1" u="none" kern="1200" dirty="0">
                        <a:solidFill>
                          <a:srgbClr val="FFED4A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121900" marR="121900" marT="25400" marB="254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Google Shape;239;p29">
            <a:extLst>
              <a:ext uri="{FF2B5EF4-FFF2-40B4-BE49-F238E27FC236}">
                <a16:creationId xmlns:a16="http://schemas.microsoft.com/office/drawing/2014/main" xmlns="" id="{6FD4443A-1085-5D4F-93DC-1651976B86CD}"/>
              </a:ext>
            </a:extLst>
          </p:cNvPr>
          <p:cNvSpPr txBox="1">
            <a:spLocks/>
          </p:cNvSpPr>
          <p:nvPr/>
        </p:nvSpPr>
        <p:spPr>
          <a:xfrm>
            <a:off x="408667" y="1231613"/>
            <a:ext cx="4706258" cy="4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3195">
              <a:buSzPts val="1200"/>
            </a:pPr>
            <a:r>
              <a:rPr lang="en-GB" altLang="zh-CN" sz="2000" smtClean="0">
                <a:latin typeface="Century Gothic" charset="0"/>
                <a:ea typeface="Century Gothic" charset="0"/>
                <a:cs typeface="Century Gothic" charset="0"/>
              </a:rPr>
              <a:t>1. </a:t>
            </a:r>
            <a:r>
              <a:rPr lang="en-GB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Competitors/Substitutes prices</a:t>
            </a:r>
            <a:endParaRPr lang="en-GB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Google Shape;252;p30">
            <a:extLst>
              <a:ext uri="{FF2B5EF4-FFF2-40B4-BE49-F238E27FC236}">
                <a16:creationId xmlns:a16="http://schemas.microsoft.com/office/drawing/2014/main" xmlns="" id="{F5E5D11F-96A5-DA44-8F90-B035046AC033}"/>
              </a:ext>
            </a:extLst>
          </p:cNvPr>
          <p:cNvSpPr txBox="1">
            <a:spLocks/>
          </p:cNvSpPr>
          <p:nvPr/>
        </p:nvSpPr>
        <p:spPr>
          <a:xfrm>
            <a:off x="8023905" y="946083"/>
            <a:ext cx="3748995" cy="52145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203195" algn="just">
              <a:lnSpc>
                <a:spcPct val="100000"/>
              </a:lnSpc>
              <a:buSzPts val="1200"/>
            </a:pP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2. Market prices range from </a:t>
            </a:r>
            <a:r>
              <a:rPr lang="en-US" altLang="zh-CN" sz="2000" b="1" i="1" dirty="0" smtClean="0">
                <a:latin typeface="Century Gothic" charset="0"/>
                <a:ea typeface="Century Gothic" charset="0"/>
                <a:cs typeface="Century Gothic" charset="0"/>
              </a:rPr>
              <a:t>40€ to 160€, </a:t>
            </a: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with 102,77€ being an average price of a large sample we studied. </a:t>
            </a:r>
          </a:p>
          <a:p>
            <a:pPr marL="203195" algn="just">
              <a:lnSpc>
                <a:spcPct val="100000"/>
              </a:lnSpc>
              <a:buSzPts val="1200"/>
            </a:pPr>
            <a:endParaRPr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lnSpc>
                <a:spcPct val="100000"/>
              </a:lnSpc>
              <a:buSzPts val="1200"/>
            </a:pPr>
            <a:endParaRPr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lnSpc>
                <a:spcPct val="100000"/>
              </a:lnSpc>
              <a:buSzPts val="1200"/>
            </a:pP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lnSpc>
                <a:spcPct val="100000"/>
              </a:lnSpc>
              <a:buSzPts val="1200"/>
            </a:pPr>
            <a:endParaRPr lang="en-US" altLang="zh-CN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03195" algn="just">
              <a:lnSpc>
                <a:spcPct val="100000"/>
              </a:lnSpc>
              <a:buSzPts val="1200"/>
            </a:pPr>
            <a:r>
              <a:rPr lang="en-US" altLang="zh-CN" sz="2000" dirty="0" smtClean="0">
                <a:latin typeface="Century Gothic" charset="0"/>
                <a:ea typeface="Century Gothic" charset="0"/>
                <a:cs typeface="Century Gothic" charset="0"/>
              </a:rPr>
              <a:t>3. Nevertheless, most of these products are presented as gadgets for punctual usage and not as a service with great value.</a:t>
            </a:r>
            <a:endParaRPr lang="en-US" sz="20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697" y="313820"/>
            <a:ext cx="4844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Century Gothic" charset="0"/>
                <a:ea typeface="Century Gothic" charset="0"/>
                <a:cs typeface="Century Gothic" charset="0"/>
              </a:rPr>
              <a:t>Market Price Analysis</a:t>
            </a:r>
            <a:endParaRPr lang="en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0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923" y="2773504"/>
            <a:ext cx="5623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3200" i="1" dirty="0" smtClean="0">
                <a:latin typeface="Century Gothic" charset="0"/>
                <a:ea typeface="Century Gothic" charset="0"/>
                <a:cs typeface="Century Gothic" charset="0"/>
              </a:rPr>
              <a:t>How much are people willing </a:t>
            </a:r>
            <a:r>
              <a:rPr kumimoji="1" lang="en-GB" altLang="zh-CN" sz="3200" i="1" smtClean="0">
                <a:latin typeface="Century Gothic" charset="0"/>
                <a:ea typeface="Century Gothic" charset="0"/>
                <a:cs typeface="Century Gothic" charset="0"/>
              </a:rPr>
              <a:t>to pay?</a:t>
            </a:r>
            <a:endParaRPr kumimoji="1" lang="en-GB" altLang="zh-CN" sz="32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Google Shape;252;p30">
            <a:extLst>
              <a:ext uri="{FF2B5EF4-FFF2-40B4-BE49-F238E27FC236}">
                <a16:creationId xmlns:a16="http://schemas.microsoft.com/office/drawing/2014/main" xmlns="" id="{17FB499B-733F-8C46-859F-7E621F349FD1}"/>
              </a:ext>
            </a:extLst>
          </p:cNvPr>
          <p:cNvSpPr txBox="1">
            <a:spLocks/>
          </p:cNvSpPr>
          <p:nvPr/>
        </p:nvSpPr>
        <p:spPr>
          <a:xfrm>
            <a:off x="5730222" y="2628616"/>
            <a:ext cx="4623521" cy="9033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3195">
              <a:buSzPts val="1200"/>
            </a:pPr>
            <a:r>
              <a:rPr lang="en-GB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2. Dynamic pricing strategy</a:t>
            </a:r>
          </a:p>
          <a:p>
            <a:pPr marL="203195">
              <a:lnSpc>
                <a:spcPct val="150000"/>
              </a:lnSpc>
              <a:buSzPts val="1200"/>
            </a:pPr>
            <a:r>
              <a:rPr lang="en-GB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 Device: </a:t>
            </a:r>
            <a:r>
              <a:rPr lang="en-GB" altLang="zh-CN" sz="2400" b="1" i="1" dirty="0" smtClean="0">
                <a:latin typeface="Century Gothic" charset="0"/>
                <a:ea typeface="Century Gothic" charset="0"/>
                <a:cs typeface="Century Gothic" charset="0"/>
              </a:rPr>
              <a:t>39.99</a:t>
            </a:r>
            <a:r>
              <a:rPr lang="en-GB" altLang="zh-CN" sz="2400" b="1" i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altLang="zh-CN" sz="2400" b="1" i="1" dirty="0" smtClean="0">
                <a:latin typeface="Century Gothic" charset="0"/>
                <a:ea typeface="Century Gothic" charset="0"/>
                <a:cs typeface="Century Gothic" charset="0"/>
              </a:rPr>
              <a:t>€</a:t>
            </a:r>
          </a:p>
        </p:txBody>
      </p:sp>
      <p:sp>
        <p:nvSpPr>
          <p:cNvPr id="4" name="矩形 3"/>
          <p:cNvSpPr/>
          <p:nvPr/>
        </p:nvSpPr>
        <p:spPr>
          <a:xfrm>
            <a:off x="5737044" y="1047667"/>
            <a:ext cx="4616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95">
              <a:buSzPts val="1200"/>
            </a:pPr>
            <a:r>
              <a:rPr lang="en-GB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1. Results from own research </a:t>
            </a:r>
          </a:p>
          <a:p>
            <a:pPr marL="203195">
              <a:buSzPts val="1200"/>
            </a:pPr>
            <a:r>
              <a:rPr lang="en-GB" altLang="zh-CN" sz="24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altLang="zh-CN" sz="2400" dirty="0" smtClean="0">
                <a:latin typeface="Century Gothic" charset="0"/>
                <a:ea typeface="Century Gothic" charset="0"/>
                <a:cs typeface="Century Gothic" charset="0"/>
              </a:rPr>
              <a:t>   on psychological price: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5540085" y="900113"/>
            <a:ext cx="2087" cy="4824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035199" y="1837845"/>
            <a:ext cx="2593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195">
              <a:buSzPts val="1200"/>
            </a:pPr>
            <a:r>
              <a:rPr lang="en-GB" altLang="zh-CN" sz="3600" i="1" dirty="0">
                <a:latin typeface="Century Gothic" charset="0"/>
                <a:ea typeface="Century Gothic" charset="0"/>
                <a:cs typeface="Century Gothic" charset="0"/>
              </a:rPr>
              <a:t>50</a:t>
            </a:r>
            <a:r>
              <a:rPr lang="en-GB" altLang="zh-CN" sz="3600" i="1" dirty="0" smtClean="0">
                <a:latin typeface="Century Gothic" charset="0"/>
                <a:ea typeface="Century Gothic" charset="0"/>
                <a:cs typeface="Century Gothic" charset="0"/>
              </a:rPr>
              <a:t>€ ~ 80€ </a:t>
            </a:r>
            <a:endParaRPr lang="en-GB" altLang="zh-CN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6021027" y="3725180"/>
            <a:ext cx="5253157" cy="1784436"/>
            <a:chOff x="1610157" y="4059152"/>
            <a:chExt cx="5253157" cy="1784436"/>
          </a:xfrm>
        </p:grpSpPr>
        <p:grpSp>
          <p:nvGrpSpPr>
            <p:cNvPr id="10" name="组 9"/>
            <p:cNvGrpSpPr/>
            <p:nvPr/>
          </p:nvGrpSpPr>
          <p:grpSpPr>
            <a:xfrm>
              <a:off x="1660165" y="4059152"/>
              <a:ext cx="1585912" cy="1784436"/>
              <a:chOff x="1660165" y="4059152"/>
              <a:chExt cx="1585912" cy="17844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660165" y="4059152"/>
                <a:ext cx="1585912" cy="6000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660165" y="4659227"/>
                <a:ext cx="1585912" cy="11843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610157" y="4203498"/>
              <a:ext cx="17475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0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2.99</a:t>
              </a:r>
              <a:r>
                <a:rPr lang="en-GB" altLang="zh-CN" sz="2000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€/month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674453" y="4880028"/>
              <a:ext cx="16190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dirty="0">
                  <a:latin typeface="Century Gothic" charset="0"/>
                  <a:ea typeface="Century Gothic" charset="0"/>
                  <a:cs typeface="Century Gothic" charset="0"/>
                </a:rPr>
                <a:t>Pack Discovery</a:t>
              </a:r>
              <a:endParaRPr lang="zh-CN" altLang="en-US" sz="2000" dirty="0"/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3417526" y="4059152"/>
              <a:ext cx="1585912" cy="1784436"/>
              <a:chOff x="1660165" y="4059152"/>
              <a:chExt cx="1585912" cy="178443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660165" y="4059152"/>
                <a:ext cx="1585912" cy="6000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660165" y="4659227"/>
                <a:ext cx="1585912" cy="11843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350541" y="4198482"/>
              <a:ext cx="17475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altLang="zh-CN" sz="200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4.99</a:t>
              </a:r>
              <a:r>
                <a:rPr lang="en-GB" altLang="zh-CN" sz="200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€/month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567462" y="4873856"/>
              <a:ext cx="13691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dirty="0">
                  <a:latin typeface="Century Gothic" charset="0"/>
                  <a:ea typeface="Century Gothic" charset="0"/>
                  <a:cs typeface="Century Gothic" charset="0"/>
                </a:rPr>
                <a:t>Pack Explorer</a:t>
              </a:r>
              <a:endParaRPr lang="zh-CN" altLang="en-US" sz="20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5176837" y="4059152"/>
              <a:ext cx="1585912" cy="1784436"/>
              <a:chOff x="1660165" y="4059152"/>
              <a:chExt cx="1585912" cy="178443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660165" y="4059152"/>
                <a:ext cx="1585912" cy="6000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660165" y="4659227"/>
                <a:ext cx="1585912" cy="11843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115720" y="4184629"/>
              <a:ext cx="17475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00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5.99</a:t>
              </a:r>
              <a:r>
                <a:rPr lang="en-GB" altLang="zh-CN" sz="200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€/month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153374" y="4878762"/>
              <a:ext cx="16784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>
                  <a:latin typeface="Century Gothic" charset="0"/>
                  <a:ea typeface="Century Gothic" charset="0"/>
                  <a:cs typeface="Century Gothic" charset="0"/>
                </a:rPr>
                <a:t>Pack Conqueror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90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EC7C60-5BBD-6D4B-8399-EC802C3D47EA}"/>
              </a:ext>
            </a:extLst>
          </p:cNvPr>
          <p:cNvSpPr txBox="1"/>
          <p:nvPr/>
        </p:nvSpPr>
        <p:spPr>
          <a:xfrm>
            <a:off x="267283" y="456997"/>
            <a:ext cx="101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Financial projection of P&amp;L (3 first </a:t>
            </a:r>
            <a:r>
              <a:rPr kumimoji="1" lang="fr-FR" altLang="zh-CN" sz="3200" dirty="0" err="1">
                <a:latin typeface="Century Gothic" charset="0"/>
                <a:ea typeface="Century Gothic" charset="0"/>
                <a:cs typeface="Century Gothic" charset="0"/>
              </a:rPr>
              <a:t>years</a:t>
            </a:r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graphicFrame>
        <p:nvGraphicFramePr>
          <p:cNvPr id="3" name="Graphique 2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27686E67-88FF-2942-9C87-8A8982CE1C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43260"/>
              </p:ext>
            </p:extLst>
          </p:nvPr>
        </p:nvGraphicFramePr>
        <p:xfrm>
          <a:off x="1454339" y="1195754"/>
          <a:ext cx="9588799" cy="5215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69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EC7C60-5BBD-6D4B-8399-EC802C3D47EA}"/>
              </a:ext>
            </a:extLst>
          </p:cNvPr>
          <p:cNvSpPr txBox="1"/>
          <p:nvPr/>
        </p:nvSpPr>
        <p:spPr>
          <a:xfrm>
            <a:off x="267283" y="456997"/>
            <a:ext cx="101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Financial projection of P&amp;L (3 first </a:t>
            </a:r>
            <a:r>
              <a:rPr kumimoji="1" lang="fr-FR" altLang="zh-CN" sz="3200" dirty="0" err="1">
                <a:latin typeface="Century Gothic" charset="0"/>
                <a:ea typeface="Century Gothic" charset="0"/>
                <a:cs typeface="Century Gothic" charset="0"/>
              </a:rPr>
              <a:t>years</a:t>
            </a:r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graphicFrame>
        <p:nvGraphicFramePr>
          <p:cNvPr id="4" name="Graphique 1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E68B6644-FA91-6748-AC97-6A764341A1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346681"/>
              </p:ext>
            </p:extLst>
          </p:nvPr>
        </p:nvGraphicFramePr>
        <p:xfrm>
          <a:off x="267283" y="1312077"/>
          <a:ext cx="10638958" cy="51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393895" y="1167618"/>
            <a:ext cx="11422967" cy="5401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EC7C60-5BBD-6D4B-8399-EC802C3D47EA}"/>
              </a:ext>
            </a:extLst>
          </p:cNvPr>
          <p:cNvSpPr txBox="1"/>
          <p:nvPr/>
        </p:nvSpPr>
        <p:spPr>
          <a:xfrm>
            <a:off x="267283" y="456997"/>
            <a:ext cx="101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Financial projection of P&amp;L (3 first </a:t>
            </a:r>
            <a:r>
              <a:rPr kumimoji="1" lang="fr-FR" altLang="zh-CN" sz="3200" dirty="0" err="1">
                <a:latin typeface="Century Gothic" charset="0"/>
                <a:ea typeface="Century Gothic" charset="0"/>
                <a:cs typeface="Century Gothic" charset="0"/>
              </a:rPr>
              <a:t>years</a:t>
            </a:r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graphicFrame>
        <p:nvGraphicFramePr>
          <p:cNvPr id="3" name="Graphique 16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A5446AC2-531B-9F4E-ADA1-016DE8652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551709"/>
              </p:ext>
            </p:extLst>
          </p:nvPr>
        </p:nvGraphicFramePr>
        <p:xfrm>
          <a:off x="643927" y="1335433"/>
          <a:ext cx="10286670" cy="51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/>
        </p:nvSpPr>
        <p:spPr>
          <a:xfrm>
            <a:off x="393895" y="1167618"/>
            <a:ext cx="11422967" cy="5401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EC7C60-5BBD-6D4B-8399-EC802C3D47EA}"/>
              </a:ext>
            </a:extLst>
          </p:cNvPr>
          <p:cNvSpPr txBox="1"/>
          <p:nvPr/>
        </p:nvSpPr>
        <p:spPr>
          <a:xfrm>
            <a:off x="267283" y="456997"/>
            <a:ext cx="101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Financial projection of P&amp;L (3 first </a:t>
            </a:r>
            <a:r>
              <a:rPr kumimoji="1" lang="fr-FR" altLang="zh-CN" sz="3200" dirty="0" err="1">
                <a:latin typeface="Century Gothic" charset="0"/>
                <a:ea typeface="Century Gothic" charset="0"/>
                <a:cs typeface="Century Gothic" charset="0"/>
              </a:rPr>
              <a:t>years</a:t>
            </a:r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graphicFrame>
        <p:nvGraphicFramePr>
          <p:cNvPr id="3" name="Graphique 1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24193B12-E2D5-8F46-B3A1-78A32B0C1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047362"/>
              </p:ext>
            </p:extLst>
          </p:nvPr>
        </p:nvGraphicFramePr>
        <p:xfrm>
          <a:off x="580302" y="1303615"/>
          <a:ext cx="10083009" cy="51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/>
        </p:nvSpPr>
        <p:spPr>
          <a:xfrm>
            <a:off x="393895" y="1167618"/>
            <a:ext cx="11422967" cy="5401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77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47165" y="380889"/>
            <a:ext cx="46828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Product</a:t>
            </a:r>
            <a:endParaRPr kumimoji="1" lang="en-US" altLang="zh-CN" sz="3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4000" i="1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Time Line</a:t>
            </a:r>
            <a:endParaRPr kumimoji="1" lang="zh-CN" altLang="en-US" sz="4000" i="1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 flipV="1">
            <a:off x="6802582" y="1255225"/>
            <a:ext cx="4405745" cy="2770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/>
          <p:cNvSpPr/>
          <p:nvPr/>
        </p:nvSpPr>
        <p:spPr>
          <a:xfrm rot="16200000">
            <a:off x="9650542" y="4857038"/>
            <a:ext cx="457200" cy="2186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>
            <a:extLst>
              <a:ext uri="{FF2B5EF4-FFF2-40B4-BE49-F238E27FC236}">
                <a16:creationId xmlns:a16="http://schemas.microsoft.com/office/drawing/2014/main" xmlns="" id="{CBCE1220-07AF-1348-AB41-1E5AEF7A5C07}"/>
              </a:ext>
            </a:extLst>
          </p:cNvPr>
          <p:cNvSpPr txBox="1"/>
          <p:nvPr/>
        </p:nvSpPr>
        <p:spPr>
          <a:xfrm>
            <a:off x="4523361" y="1222426"/>
            <a:ext cx="3145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i="1" u="sng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4400" i="1" u="sng" dirty="0">
                <a:latin typeface="Century Gothic" charset="0"/>
                <a:ea typeface="Century Gothic" charset="0"/>
                <a:cs typeface="Century Gothic" charset="0"/>
              </a:rPr>
              <a:t>Time </a:t>
            </a:r>
            <a:r>
              <a:rPr kumimoji="1" lang="en-US" altLang="zh-CN" sz="4400" i="1" u="sng" dirty="0" smtClean="0">
                <a:latin typeface="Century Gothic" charset="0"/>
                <a:ea typeface="Century Gothic" charset="0"/>
                <a:cs typeface="Century Gothic" charset="0"/>
              </a:rPr>
              <a:t>line</a:t>
            </a:r>
            <a:endParaRPr kumimoji="1" lang="en-US" altLang="zh-CN" sz="4400" i="1" u="sng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图形 6" descr="汽车">
            <a:extLst>
              <a:ext uri="{FF2B5EF4-FFF2-40B4-BE49-F238E27FC236}">
                <a16:creationId xmlns:a16="http://schemas.microsoft.com/office/drawing/2014/main" xmlns="" id="{12D33AC5-6F48-254E-9F4F-610F5C8900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38800" y="2857498"/>
            <a:ext cx="914400" cy="914400"/>
          </a:xfrm>
          <a:prstGeom prst="rect">
            <a:avLst/>
          </a:prstGeom>
        </p:spPr>
      </p:pic>
      <p:pic>
        <p:nvPicPr>
          <p:cNvPr id="41" name="图形 40" descr="统计数据">
            <a:extLst>
              <a:ext uri="{FF2B5EF4-FFF2-40B4-BE49-F238E27FC236}">
                <a16:creationId xmlns:a16="http://schemas.microsoft.com/office/drawing/2014/main" xmlns="" id="{B19555D6-43DC-B740-8BF5-CF35F8FE8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5902" y="3466637"/>
            <a:ext cx="1156604" cy="1156604"/>
          </a:xfrm>
          <a:prstGeom prst="rect">
            <a:avLst/>
          </a:prstGeom>
        </p:spPr>
      </p:pic>
      <p:pic>
        <p:nvPicPr>
          <p:cNvPr id="43" name="图形 42" descr="钱">
            <a:extLst>
              <a:ext uri="{FF2B5EF4-FFF2-40B4-BE49-F238E27FC236}">
                <a16:creationId xmlns:a16="http://schemas.microsoft.com/office/drawing/2014/main" xmlns="" id="{A1882E2A-BC37-1A42-A682-77AAB2711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284840" y="3466637"/>
            <a:ext cx="1156604" cy="1156604"/>
          </a:xfrm>
          <a:prstGeom prst="rect">
            <a:avLst/>
          </a:prstGeom>
        </p:spPr>
      </p:pic>
      <p:pic>
        <p:nvPicPr>
          <p:cNvPr id="47" name="图形 46" descr="同步云">
            <a:extLst>
              <a:ext uri="{FF2B5EF4-FFF2-40B4-BE49-F238E27FC236}">
                <a16:creationId xmlns:a16="http://schemas.microsoft.com/office/drawing/2014/main" xmlns="" id="{3B4EEA66-E09B-3D4E-A3F7-1CA1A2449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463916" y="3480925"/>
            <a:ext cx="1156604" cy="1156604"/>
          </a:xfrm>
          <a:prstGeom prst="rect">
            <a:avLst/>
          </a:prstGeom>
        </p:spPr>
      </p:pic>
      <p:pic>
        <p:nvPicPr>
          <p:cNvPr id="49" name="图形 48" descr="工厂">
            <a:extLst>
              <a:ext uri="{FF2B5EF4-FFF2-40B4-BE49-F238E27FC236}">
                <a16:creationId xmlns:a16="http://schemas.microsoft.com/office/drawing/2014/main" xmlns="" id="{CA75375C-D5EB-A348-A60D-D73DC9C5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63686" y="3498728"/>
            <a:ext cx="1156603" cy="1156603"/>
          </a:xfrm>
          <a:prstGeom prst="rect">
            <a:avLst/>
          </a:prstGeom>
        </p:spPr>
      </p:pic>
      <p:pic>
        <p:nvPicPr>
          <p:cNvPr id="51" name="图形 50" descr="人群 ">
            <a:extLst>
              <a:ext uri="{FF2B5EF4-FFF2-40B4-BE49-F238E27FC236}">
                <a16:creationId xmlns:a16="http://schemas.microsoft.com/office/drawing/2014/main" xmlns="" id="{D81F0272-A927-F748-9B85-2D52591342F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90979" y="3610038"/>
            <a:ext cx="933982" cy="933982"/>
          </a:xfrm>
          <a:prstGeom prst="rect">
            <a:avLst/>
          </a:prstGeom>
        </p:spPr>
      </p:pic>
      <p:sp>
        <p:nvSpPr>
          <p:cNvPr id="52" name="文本框 7">
            <a:extLst>
              <a:ext uri="{FF2B5EF4-FFF2-40B4-BE49-F238E27FC236}">
                <a16:creationId xmlns:a16="http://schemas.microsoft.com/office/drawing/2014/main" xmlns="" id="{0036ACB8-471D-B545-A2AA-104CF3A332A9}"/>
              </a:ext>
            </a:extLst>
          </p:cNvPr>
          <p:cNvSpPr txBox="1"/>
          <p:nvPr/>
        </p:nvSpPr>
        <p:spPr>
          <a:xfrm>
            <a:off x="787410" y="2797330"/>
            <a:ext cx="1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Market </a:t>
            </a:r>
          </a:p>
          <a:p>
            <a:pPr algn="ctr"/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Research</a:t>
            </a:r>
          </a:p>
        </p:txBody>
      </p:sp>
      <p:sp>
        <p:nvSpPr>
          <p:cNvPr id="53" name="文本框 7">
            <a:extLst>
              <a:ext uri="{FF2B5EF4-FFF2-40B4-BE49-F238E27FC236}">
                <a16:creationId xmlns:a16="http://schemas.microsoft.com/office/drawing/2014/main" xmlns="" id="{147865E8-C4C0-E444-B643-D5963F2A1F47}"/>
              </a:ext>
            </a:extLst>
          </p:cNvPr>
          <p:cNvSpPr txBox="1"/>
          <p:nvPr/>
        </p:nvSpPr>
        <p:spPr>
          <a:xfrm>
            <a:off x="3047021" y="2797330"/>
            <a:ext cx="1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Capital </a:t>
            </a:r>
          </a:p>
          <a:p>
            <a:pPr algn="ctr"/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Raising</a:t>
            </a:r>
          </a:p>
        </p:txBody>
      </p:sp>
      <p:sp>
        <p:nvSpPr>
          <p:cNvPr id="54" name="文本框 7">
            <a:extLst>
              <a:ext uri="{FF2B5EF4-FFF2-40B4-BE49-F238E27FC236}">
                <a16:creationId xmlns:a16="http://schemas.microsoft.com/office/drawing/2014/main" xmlns="" id="{3860A9E3-F97B-364C-8234-E7D1C9F12AE8}"/>
              </a:ext>
            </a:extLst>
          </p:cNvPr>
          <p:cNvSpPr txBox="1"/>
          <p:nvPr/>
        </p:nvSpPr>
        <p:spPr>
          <a:xfrm>
            <a:off x="5183917" y="2810424"/>
            <a:ext cx="1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Product </a:t>
            </a:r>
          </a:p>
          <a:p>
            <a:pPr algn="ctr"/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Develop</a:t>
            </a:r>
          </a:p>
        </p:txBody>
      </p:sp>
      <p:sp>
        <p:nvSpPr>
          <p:cNvPr id="55" name="文本框 7">
            <a:extLst>
              <a:ext uri="{FF2B5EF4-FFF2-40B4-BE49-F238E27FC236}">
                <a16:creationId xmlns:a16="http://schemas.microsoft.com/office/drawing/2014/main" xmlns="" id="{EFEFED69-7954-4C40-A162-7A5C019794ED}"/>
              </a:ext>
            </a:extLst>
          </p:cNvPr>
          <p:cNvSpPr txBox="1"/>
          <p:nvPr/>
        </p:nvSpPr>
        <p:spPr>
          <a:xfrm>
            <a:off x="7380218" y="2810424"/>
            <a:ext cx="1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Manufac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- </a:t>
            </a:r>
          </a:p>
          <a:p>
            <a:pPr algn="ctr"/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turing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6" name="文本框 7">
            <a:extLst>
              <a:ext uri="{FF2B5EF4-FFF2-40B4-BE49-F238E27FC236}">
                <a16:creationId xmlns:a16="http://schemas.microsoft.com/office/drawing/2014/main" xmlns="" id="{7FF57495-BCC4-DB46-9CC1-BC9294E8BC2B}"/>
              </a:ext>
            </a:extLst>
          </p:cNvPr>
          <p:cNvSpPr txBox="1"/>
          <p:nvPr/>
        </p:nvSpPr>
        <p:spPr>
          <a:xfrm>
            <a:off x="9536888" y="2787064"/>
            <a:ext cx="1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Marketing </a:t>
            </a:r>
          </a:p>
          <a:p>
            <a:pPr algn="ctr"/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Advertising</a:t>
            </a:r>
          </a:p>
        </p:txBody>
      </p:sp>
      <p:sp>
        <p:nvSpPr>
          <p:cNvPr id="68" name="文本框 7">
            <a:extLst>
              <a:ext uri="{FF2B5EF4-FFF2-40B4-BE49-F238E27FC236}">
                <a16:creationId xmlns:a16="http://schemas.microsoft.com/office/drawing/2014/main" xmlns="" id="{279CF823-D80E-EB42-B6FE-A87FB8835F8C}"/>
              </a:ext>
            </a:extLst>
          </p:cNvPr>
          <p:cNvSpPr txBox="1"/>
          <p:nvPr/>
        </p:nvSpPr>
        <p:spPr>
          <a:xfrm>
            <a:off x="849547" y="5210843"/>
            <a:ext cx="16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dirty="0">
                <a:latin typeface="Century Gothic" charset="0"/>
                <a:ea typeface="Century Gothic" charset="0"/>
                <a:cs typeface="Century Gothic" charset="0"/>
              </a:rPr>
              <a:t>2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mths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9" name="文本框 7">
            <a:extLst>
              <a:ext uri="{FF2B5EF4-FFF2-40B4-BE49-F238E27FC236}">
                <a16:creationId xmlns:a16="http://schemas.microsoft.com/office/drawing/2014/main" xmlns="" id="{73DFB958-0B34-6E4D-B8D9-ECB6790FD3E0}"/>
              </a:ext>
            </a:extLst>
          </p:cNvPr>
          <p:cNvSpPr txBox="1"/>
          <p:nvPr/>
        </p:nvSpPr>
        <p:spPr>
          <a:xfrm>
            <a:off x="3044572" y="5219400"/>
            <a:ext cx="16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dirty="0">
                <a:latin typeface="Century Gothic" charset="0"/>
                <a:ea typeface="Century Gothic" charset="0"/>
                <a:cs typeface="Century Gothic" charset="0"/>
              </a:rPr>
              <a:t>3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mths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文本框 7">
            <a:extLst>
              <a:ext uri="{FF2B5EF4-FFF2-40B4-BE49-F238E27FC236}">
                <a16:creationId xmlns:a16="http://schemas.microsoft.com/office/drawing/2014/main" xmlns="" id="{DB7CF81B-ED10-2442-9B97-1FF0157A8935}"/>
              </a:ext>
            </a:extLst>
          </p:cNvPr>
          <p:cNvSpPr txBox="1"/>
          <p:nvPr/>
        </p:nvSpPr>
        <p:spPr>
          <a:xfrm>
            <a:off x="5203612" y="5196555"/>
            <a:ext cx="16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dirty="0">
                <a:latin typeface="Century Gothic" charset="0"/>
                <a:ea typeface="Century Gothic" charset="0"/>
                <a:cs typeface="Century Gothic" charset="0"/>
              </a:rPr>
              <a:t>7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mths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1" name="文本框 7">
            <a:extLst>
              <a:ext uri="{FF2B5EF4-FFF2-40B4-BE49-F238E27FC236}">
                <a16:creationId xmlns:a16="http://schemas.microsoft.com/office/drawing/2014/main" xmlns="" id="{B1A740C2-E790-D642-BC4C-6ED5BE7D3D08}"/>
              </a:ext>
            </a:extLst>
          </p:cNvPr>
          <p:cNvSpPr txBox="1"/>
          <p:nvPr/>
        </p:nvSpPr>
        <p:spPr>
          <a:xfrm>
            <a:off x="7435193" y="5219400"/>
            <a:ext cx="16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dirty="0">
                <a:latin typeface="Century Gothic" charset="0"/>
                <a:ea typeface="Century Gothic" charset="0"/>
                <a:cs typeface="Century Gothic" charset="0"/>
              </a:rPr>
              <a:t>3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mths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2" name="文本框 7">
            <a:extLst>
              <a:ext uri="{FF2B5EF4-FFF2-40B4-BE49-F238E27FC236}">
                <a16:creationId xmlns:a16="http://schemas.microsoft.com/office/drawing/2014/main" xmlns="" id="{27D412B5-0B95-2F4F-ADC8-64B73119CEBA}"/>
              </a:ext>
            </a:extLst>
          </p:cNvPr>
          <p:cNvSpPr txBox="1"/>
          <p:nvPr/>
        </p:nvSpPr>
        <p:spPr>
          <a:xfrm>
            <a:off x="9536887" y="5210843"/>
            <a:ext cx="16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dirty="0">
                <a:latin typeface="Century Gothic" charset="0"/>
                <a:ea typeface="Century Gothic" charset="0"/>
                <a:cs typeface="Century Gothic" charset="0"/>
              </a:rPr>
              <a:t>3</a:t>
            </a:r>
            <a:r>
              <a:rPr kumimoji="1" lang="en-US" altLang="zh-CN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1" lang="en-US" altLang="zh-CN" sz="2000" dirty="0" err="1">
                <a:latin typeface="Century Gothic" charset="0"/>
                <a:ea typeface="Century Gothic" charset="0"/>
                <a:cs typeface="Century Gothic" charset="0"/>
              </a:rPr>
              <a:t>mths</a:t>
            </a:r>
            <a:endParaRPr kumimoji="1" lang="en-US" altLang="zh-CN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695325" y="4987287"/>
            <a:ext cx="10801350" cy="14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半闭框 7"/>
          <p:cNvSpPr/>
          <p:nvPr/>
        </p:nvSpPr>
        <p:spPr>
          <a:xfrm rot="8028164">
            <a:off x="11313167" y="4797548"/>
            <a:ext cx="408055" cy="408055"/>
          </a:xfrm>
          <a:prstGeom prst="halfFrame">
            <a:avLst>
              <a:gd name="adj1" fmla="val 8390"/>
              <a:gd name="adj2" fmla="val 83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5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624087"/>
            <a:ext cx="12191980" cy="37127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24152" y="1678203"/>
            <a:ext cx="5943113" cy="1000655"/>
          </a:xfrm>
        </p:spPr>
        <p:txBody>
          <a:bodyPr anchor="t">
            <a:noAutofit/>
          </a:bodyPr>
          <a:lstStyle/>
          <a:p>
            <a:pPr lvl="0">
              <a:spcBef>
                <a:spcPts val="0"/>
              </a:spcBef>
            </a:pPr>
            <a:r>
              <a:rPr kumimoji="1" lang="en-US" altLang="zh-CN" sz="9600" dirty="0" smtClean="0">
                <a:solidFill>
                  <a:srgbClr val="D7D8DB"/>
                </a:solidFill>
                <a:latin typeface="Khmer MN" charset="0"/>
                <a:ea typeface="Khmer MN" charset="0"/>
                <a:cs typeface="Khmer MN" charset="0"/>
              </a:rPr>
              <a:t>4Mo</a:t>
            </a:r>
            <a:r>
              <a:rPr kumimoji="1" lang="en-US" altLang="zh-CN" sz="16000" dirty="0" smtClean="0">
                <a:solidFill>
                  <a:srgbClr val="D7D8DB"/>
                </a:solidFill>
                <a:latin typeface="Khmer MN" charset="0"/>
                <a:ea typeface="Khmer MN" charset="0"/>
                <a:cs typeface="Khmer MN" charset="0"/>
              </a:rPr>
              <a:t>box</a:t>
            </a:r>
            <a:endParaRPr kumimoji="1" lang="zh-CN" altLang="en-US" sz="16000" dirty="0">
              <a:solidFill>
                <a:srgbClr val="D7D8DB"/>
              </a:solidFill>
              <a:latin typeface="Khmer MN" charset="0"/>
              <a:ea typeface="Khmer MN" charset="0"/>
              <a:cs typeface="Khmer MN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167000" y="1727559"/>
            <a:ext cx="5943113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1" lang="en-US" altLang="zh-CN" sz="9600" dirty="0" smtClean="0">
                <a:solidFill>
                  <a:schemeClr val="bg1"/>
                </a:solidFill>
                <a:latin typeface="Khmer MN" charset="0"/>
                <a:ea typeface="Khmer MN" charset="0"/>
                <a:cs typeface="Khmer MN" charset="0"/>
              </a:rPr>
              <a:t>4Mo</a:t>
            </a:r>
            <a:r>
              <a:rPr kumimoji="1" lang="en-US" altLang="zh-CN" sz="16000" dirty="0" smtClean="0">
                <a:solidFill>
                  <a:schemeClr val="bg1"/>
                </a:solidFill>
                <a:latin typeface="Khmer MN" charset="0"/>
                <a:ea typeface="Khmer MN" charset="0"/>
                <a:cs typeface="Khmer MN" charset="0"/>
              </a:rPr>
              <a:t>box</a:t>
            </a:r>
            <a:endParaRPr kumimoji="1" lang="zh-CN" altLang="en-US" sz="16000" dirty="0">
              <a:solidFill>
                <a:schemeClr val="bg1"/>
              </a:solidFill>
              <a:latin typeface="Khmer MN" charset="0"/>
              <a:ea typeface="Khmer MN" charset="0"/>
              <a:cs typeface="Khmer MN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7224417" y="2032010"/>
            <a:ext cx="4106455" cy="955549"/>
            <a:chOff x="7210100" y="4529309"/>
            <a:chExt cx="4106455" cy="955549"/>
          </a:xfrm>
        </p:grpSpPr>
        <p:sp>
          <p:nvSpPr>
            <p:cNvPr id="7" name="矩形 6"/>
            <p:cNvSpPr/>
            <p:nvPr/>
          </p:nvSpPr>
          <p:spPr>
            <a:xfrm>
              <a:off x="7238676" y="4529309"/>
              <a:ext cx="407787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5400" i="1" smtClean="0">
                  <a:solidFill>
                    <a:srgbClr val="D7D8DB"/>
                  </a:solidFill>
                  <a:latin typeface="Avenir Light" charset="0"/>
                  <a:ea typeface="Avenir Light" charset="0"/>
                  <a:cs typeface="Avenir Light" charset="0"/>
                </a:rPr>
                <a:t>Thank you!</a:t>
              </a:r>
              <a:endParaRPr lang="zh-CN" altLang="en-US" sz="5400" i="1" dirty="0">
                <a:solidFill>
                  <a:srgbClr val="D7D8DB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10100" y="4561528"/>
              <a:ext cx="407787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5400" i="1" dirty="0" smtClean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Thank you!</a:t>
              </a:r>
              <a:endParaRPr lang="zh-CN" altLang="en-US" sz="5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01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EC7C60-5BBD-6D4B-8399-EC802C3D47EA}"/>
              </a:ext>
            </a:extLst>
          </p:cNvPr>
          <p:cNvSpPr txBox="1"/>
          <p:nvPr/>
        </p:nvSpPr>
        <p:spPr>
          <a:xfrm>
            <a:off x="267283" y="456997"/>
            <a:ext cx="101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Financial projection of P&amp;L (3 first </a:t>
            </a:r>
            <a:r>
              <a:rPr kumimoji="1" lang="fr-FR" altLang="zh-CN" sz="3200" dirty="0" err="1">
                <a:latin typeface="Century Gothic" charset="0"/>
                <a:ea typeface="Century Gothic" charset="0"/>
                <a:cs typeface="Century Gothic" charset="0"/>
              </a:rPr>
              <a:t>years</a:t>
            </a:r>
            <a:r>
              <a:rPr kumimoji="1" lang="fr-FR" altLang="zh-CN" sz="32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3895" y="1041772"/>
          <a:ext cx="11425963" cy="54817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221960"/>
                <a:gridCol w="1362191"/>
                <a:gridCol w="1420906"/>
                <a:gridCol w="1420906"/>
              </a:tblGrid>
              <a:tr h="53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REVENUES</a:t>
                      </a:r>
                      <a:endParaRPr lang="en-US" sz="1800" b="1" i="1" u="none" strike="noStrike" dirty="0">
                        <a:solidFill>
                          <a:srgbClr val="FFC000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 YEAR 1 </a:t>
                      </a:r>
                      <a:endParaRPr lang="tr-TR" sz="1800" b="1" i="1" u="none" strike="noStrike" dirty="0">
                        <a:solidFill>
                          <a:srgbClr val="FFC000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 YEAR 2 </a:t>
                      </a:r>
                      <a:endParaRPr lang="tr-TR" sz="1800" b="1" i="1" u="none" strike="noStrike" dirty="0">
                        <a:solidFill>
                          <a:srgbClr val="FFC000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 YEAR 3 </a:t>
                      </a:r>
                      <a:endParaRPr lang="tr-TR" sz="1800" b="1" i="1" u="none" strike="noStrike" dirty="0">
                        <a:solidFill>
                          <a:srgbClr val="FFC000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8148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Number of sales</a:t>
                      </a:r>
                      <a:endParaRPr lang="en-US" sz="1200" b="1" i="1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1300</a:t>
                      </a:r>
                      <a:endParaRPr lang="is-IS" sz="1200" b="0" i="1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2500</a:t>
                      </a:r>
                      <a:endParaRPr lang="is-IS" sz="1200" b="0" i="1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4300</a:t>
                      </a:r>
                      <a:endParaRPr lang="is-IS" sz="1200" b="0" i="1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Mobox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: Pack Discovery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34,252.40 €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65,870.00 € </a:t>
                      </a:r>
                      <a:endParaRPr lang="fi-FI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113,296.40 €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Mobox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: Pack 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46,732.40 €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89,870.00 € 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154,576.40 €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Mobox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: Pack Conqueror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26,486.20 €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50,935.00 €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87,608.20 €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81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TOTAL REVENUES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107,471.00 €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206,675.00 € </a:t>
                      </a:r>
                      <a:endParaRPr lang="is-I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355,481.00 €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Cost of goods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39,000.00 €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75,000.00 €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129,000.00 €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43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NET REVENUE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68,471.00 €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131,675.00 €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226,481.00 €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4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Storage unit/ warehouse costs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6,000.00 €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Advertising and Promotion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7,500.00 €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5,000.00 €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7,500.00 €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Website - App maintenance - DB Storage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5,000.00 €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10,000.00 €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App </a:t>
                      </a:r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developement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20,000.00 €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4,000.00 €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Transportation cost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1,400.00 € </a:t>
                      </a:r>
                      <a:endParaRPr lang="sk-SK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2,100.00 €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2,800.00 €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Utilities (for company workers)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15,000.00 €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10,200.00 €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10,200.00 € 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Overhead costs (Accounting/ Marketing/ Wages)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68,400.00 €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68,400.00 € </a:t>
                      </a:r>
                      <a:endParaRPr lang="sk-SK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90,000.00 €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Bank Loan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12,620.04 € </a:t>
                      </a:r>
                      <a:endParaRPr lang="is-IS" sz="1200" b="0" i="0" u="none" strike="noStrike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12,620.04 € </a:t>
                      </a:r>
                      <a:endParaRPr lang="is-I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12,620.04 € </a:t>
                      </a:r>
                      <a:endParaRPr lang="is-I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6299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95985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36,000.00 €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36,000.00 €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42,000.00 €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6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TOTAL OPERATING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165,920.04 € </a:t>
                      </a:r>
                      <a:endParaRPr lang="is-I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149,320.04 € 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185,120.04 € </a:t>
                      </a:r>
                      <a:endParaRPr lang="is-IS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FEC102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NET INCOME (LOSS)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 dirty="0">
                          <a:solidFill>
                            <a:srgbClr val="FEC102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-97,449.04 €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 dirty="0">
                          <a:solidFill>
                            <a:srgbClr val="FEC102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-17,645.04 €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400" b="1" i="1" u="none" strike="noStrike" dirty="0">
                          <a:solidFill>
                            <a:srgbClr val="FEC102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41,360.96 €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BCE1220-07AF-1348-AB41-1E5AEF7A5C07}"/>
              </a:ext>
            </a:extLst>
          </p:cNvPr>
          <p:cNvSpPr txBox="1"/>
          <p:nvPr/>
        </p:nvSpPr>
        <p:spPr>
          <a:xfrm>
            <a:off x="1295843" y="2417756"/>
            <a:ext cx="448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480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 </a:t>
            </a:r>
            <a:r>
              <a:rPr lang="en-US" altLang="zh-CN" dirty="0" smtClean="0"/>
              <a:t>do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D7C37A9-9D4D-A446-BC56-3E0FC2437FE9}"/>
              </a:ext>
            </a:extLst>
          </p:cNvPr>
          <p:cNvSpPr txBox="1"/>
          <p:nvPr/>
        </p:nvSpPr>
        <p:spPr>
          <a:xfrm>
            <a:off x="6123720" y="2417755"/>
            <a:ext cx="530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To link car with its data to help people fully exploit their data</a:t>
            </a:r>
            <a:endParaRPr kumimoji="1" lang="zh-CN" altLang="en-US" sz="24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H="1">
            <a:off x="5916247" y="1732247"/>
            <a:ext cx="5628" cy="231630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023410" y="1863753"/>
            <a:ext cx="609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“</a:t>
            </a:r>
            <a:endParaRPr kumimoji="1" lang="zh-CN" altLang="en-US" sz="66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79295" y="2968267"/>
            <a:ext cx="5934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”</a:t>
            </a:r>
            <a:endParaRPr kumimoji="1" lang="zh-CN" altLang="en-US" sz="66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6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2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4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1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799" y="0"/>
            <a:ext cx="589717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1348" y="3105834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i="1">
                <a:latin typeface="Century Gothic" charset="0"/>
                <a:ea typeface="Century Gothic" charset="0"/>
                <a:cs typeface="Century Gothic" charset="0"/>
              </a:rPr>
              <a:t>f</a:t>
            </a:r>
            <a:r>
              <a:rPr kumimoji="1" lang="en-US" altLang="zh-CN" sz="3600" i="1" smtClean="0">
                <a:latin typeface="Century Gothic" charset="0"/>
                <a:ea typeface="Century Gothic" charset="0"/>
                <a:cs typeface="Century Gothic" charset="0"/>
              </a:rPr>
              <a:t>orm Deloitte:</a:t>
            </a:r>
            <a:endParaRPr kumimoji="1" lang="zh-CN" altLang="en-US" sz="36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77328" y="865889"/>
            <a:ext cx="864225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Century Gothic" charset="0"/>
                <a:ea typeface="Century Gothic" charset="0"/>
                <a:cs typeface="Century Gothic" charset="0"/>
              </a:rPr>
              <a:t>KPMG: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Century Gothic" charset="0"/>
                <a:ea typeface="Century Gothic" charset="0"/>
                <a:cs typeface="Century Gothic" charset="0"/>
              </a:rPr>
              <a:t>And </a:t>
            </a:r>
            <a:r>
              <a:rPr lang="en-US" altLang="zh-CN" sz="2000" i="1" dirty="0">
                <a:latin typeface="Century Gothic" charset="0"/>
                <a:ea typeface="Century Gothic" charset="0"/>
                <a:cs typeface="Century Gothic" charset="0"/>
              </a:rPr>
              <a:t>with good reason, as autonomous cars could lead to a </a:t>
            </a:r>
            <a:r>
              <a:rPr lang="en-US" altLang="zh-CN" sz="2000" i="1" dirty="0">
                <a:solidFill>
                  <a:srgbClr val="FEC102"/>
                </a:solidFill>
                <a:latin typeface="Century Gothic" charset="0"/>
                <a:ea typeface="Century Gothic" charset="0"/>
                <a:cs typeface="Century Gothic" charset="0"/>
              </a:rPr>
              <a:t>93%</a:t>
            </a:r>
            <a:r>
              <a:rPr lang="en-US" altLang="zh-CN" sz="2000" i="1" dirty="0">
                <a:latin typeface="Century Gothic" charset="0"/>
                <a:ea typeface="Century Gothic" charset="0"/>
                <a:cs typeface="Century Gothic" charset="0"/>
              </a:rPr>
              <a:t> reduction in accidents by 2040, with the price of insurance contracts possibly falling </a:t>
            </a:r>
            <a:r>
              <a:rPr lang="en-US" altLang="zh-CN" sz="2000" i="1" dirty="0" smtClean="0">
                <a:latin typeface="Century Gothic" charset="0"/>
                <a:ea typeface="Century Gothic" charset="0"/>
                <a:cs typeface="Century Gothic" charset="0"/>
              </a:rPr>
              <a:t>accordingly.</a:t>
            </a:r>
            <a:r>
              <a:rPr lang="en-US" altLang="zh-CN" sz="2000" i="1" dirty="0">
                <a:latin typeface="Century Gothic" charset="0"/>
                <a:ea typeface="Century Gothic" charset="0"/>
                <a:cs typeface="Century Gothic" charset="0"/>
              </a:rPr>
              <a:t> </a:t>
            </a:r>
            <a:endParaRPr lang="en-US" altLang="zh-CN" sz="2000" i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Century Gothic" charset="0"/>
                <a:ea typeface="Century Gothic" charset="0"/>
                <a:cs typeface="Century Gothic" charset="0"/>
              </a:rPr>
              <a:t>AXA:</a:t>
            </a:r>
            <a:endParaRPr lang="en-US" altLang="zh-CN" sz="2000" i="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i="1" dirty="0" smtClean="0">
                <a:latin typeface="Century Gothic" charset="0"/>
                <a:ea typeface="Century Gothic" charset="0"/>
                <a:cs typeface="Century Gothic" charset="0"/>
              </a:rPr>
              <a:t>David </a:t>
            </a:r>
            <a:r>
              <a:rPr lang="en-US" altLang="zh-CN" sz="2000" b="1" i="1" dirty="0" err="1">
                <a:latin typeface="Century Gothic" charset="0"/>
                <a:ea typeface="Century Gothic" charset="0"/>
                <a:cs typeface="Century Gothic" charset="0"/>
              </a:rPr>
              <a:t>Zuby</a:t>
            </a:r>
            <a:r>
              <a:rPr lang="en-US" altLang="zh-CN" sz="2000" b="1" i="1" dirty="0">
                <a:latin typeface="Century Gothic" charset="0"/>
                <a:ea typeface="Century Gothic" charset="0"/>
                <a:cs typeface="Century Gothic" charset="0"/>
              </a:rPr>
              <a:t>, Vice-President of the Insurance Institute for Highway Safety</a:t>
            </a:r>
            <a:r>
              <a:rPr lang="en-US" altLang="zh-CN" sz="2000" i="1" dirty="0">
                <a:latin typeface="Century Gothic" charset="0"/>
                <a:ea typeface="Century Gothic" charset="0"/>
                <a:cs typeface="Century Gothic" charset="0"/>
              </a:rPr>
              <a:t> is already reporting that "vehicles with collision-avoidance systems have an accident rate which is </a:t>
            </a:r>
            <a:r>
              <a:rPr lang="en-US" altLang="zh-CN" sz="2000" i="1" dirty="0">
                <a:solidFill>
                  <a:srgbClr val="FEC102"/>
                </a:solidFill>
                <a:latin typeface="Century Gothic" charset="0"/>
                <a:ea typeface="Century Gothic" charset="0"/>
                <a:cs typeface="Century Gothic" charset="0"/>
              </a:rPr>
              <a:t>7-15%</a:t>
            </a:r>
            <a:r>
              <a:rPr lang="en-US" altLang="zh-CN" sz="2000" i="1" dirty="0">
                <a:latin typeface="Century Gothic" charset="0"/>
                <a:ea typeface="Century Gothic" charset="0"/>
                <a:cs typeface="Century Gothic" charset="0"/>
              </a:rPr>
              <a:t> lower than that of other vehicles</a:t>
            </a:r>
            <a:r>
              <a:rPr lang="en-US" altLang="zh-CN" sz="2000" i="1" dirty="0" smtClean="0">
                <a:latin typeface="Century Gothic" charset="0"/>
                <a:ea typeface="Century Gothic" charset="0"/>
                <a:cs typeface="Century Gothic" charset="0"/>
              </a:rPr>
              <a:t>".</a:t>
            </a:r>
          </a:p>
          <a:p>
            <a:pPr>
              <a:lnSpc>
                <a:spcPct val="150000"/>
              </a:lnSpc>
            </a:pPr>
            <a:endParaRPr lang="en-US" altLang="zh-CN" sz="2000" i="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linkClick r:id="rId2"/>
              </a:rPr>
              <a:t>https://www.french-property.com/news/money_france/cost_car_insurance/</a:t>
            </a:r>
            <a:endParaRPr lang="zh-CN" altLang="en-US" sz="20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09601" y="982176"/>
            <a:ext cx="46828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latin typeface="Avenir Light" charset="0"/>
                <a:ea typeface="Avenir Light" charset="0"/>
                <a:cs typeface="Avenir Light" charset="0"/>
              </a:rPr>
              <a:t>Table of Content</a:t>
            </a:r>
          </a:p>
          <a:p>
            <a:endParaRPr kumimoji="1" lang="en-US" altLang="zh-CN" sz="3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48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Product</a:t>
            </a:r>
            <a:endParaRPr kumimoji="1" lang="en-US" altLang="zh-CN" sz="4800" i="1" dirty="0">
              <a:latin typeface="Avenir Light Oblique" charset="0"/>
              <a:ea typeface="Avenir Light Oblique" charset="0"/>
              <a:cs typeface="Avenir Light Oblique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Market 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Finance Proposal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smtClean="0">
                <a:latin typeface="Avenir Light" charset="0"/>
                <a:ea typeface="Avenir Light" charset="0"/>
                <a:cs typeface="Avenir Light" charset="0"/>
              </a:rPr>
              <a:t>Conclusion</a:t>
            </a:r>
            <a:endParaRPr kumimoji="1" lang="zh-CN" altLang="en-US" sz="3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 flipV="1">
            <a:off x="734291" y="1856512"/>
            <a:ext cx="4405745" cy="277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/>
          <p:cNvSpPr/>
          <p:nvPr/>
        </p:nvSpPr>
        <p:spPr>
          <a:xfrm rot="16200000">
            <a:off x="3427486" y="3372435"/>
            <a:ext cx="457200" cy="21866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7">
            <a:extLst>
              <a:ext uri="{FF2B5EF4-FFF2-40B4-BE49-F238E27FC236}">
                <a16:creationId xmlns:a16="http://schemas.microsoft.com/office/drawing/2014/main" xmlns="" id="{0036ACB8-471D-B545-A2AA-104CF3A332A9}"/>
              </a:ext>
            </a:extLst>
          </p:cNvPr>
          <p:cNvSpPr txBox="1"/>
          <p:nvPr/>
        </p:nvSpPr>
        <p:spPr>
          <a:xfrm>
            <a:off x="914653" y="2796466"/>
            <a:ext cx="3126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Young Drivers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Aging cars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Insurance companies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etc.</a:t>
            </a:r>
            <a:endParaRPr kumimoji="1" lang="en-US" altLang="zh-CN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61212" y="505196"/>
            <a:ext cx="3588385" cy="969759"/>
            <a:chOff x="749139" y="726869"/>
            <a:chExt cx="3588385" cy="969759"/>
          </a:xfrm>
        </p:grpSpPr>
        <p:sp>
          <p:nvSpPr>
            <p:cNvPr id="2" name="矩形 1"/>
            <p:cNvSpPr/>
            <p:nvPr/>
          </p:nvSpPr>
          <p:spPr>
            <a:xfrm>
              <a:off x="749139" y="726869"/>
              <a:ext cx="3588385" cy="969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1051707" y="760536"/>
              <a:ext cx="299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Problem 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9756" y="1918944"/>
            <a:ext cx="335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i="1" u="sng" dirty="0"/>
              <a:t>Drivers have no data</a:t>
            </a:r>
            <a:endParaRPr lang="zh-CN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9411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7">
            <a:extLst>
              <a:ext uri="{FF2B5EF4-FFF2-40B4-BE49-F238E27FC236}">
                <a16:creationId xmlns:a16="http://schemas.microsoft.com/office/drawing/2014/main" xmlns="" id="{0036ACB8-471D-B545-A2AA-104CF3A332A9}"/>
              </a:ext>
            </a:extLst>
          </p:cNvPr>
          <p:cNvSpPr txBox="1"/>
          <p:nvPr/>
        </p:nvSpPr>
        <p:spPr>
          <a:xfrm>
            <a:off x="914653" y="2796466"/>
            <a:ext cx="3126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Young Drivers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Aging cars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Insurance companies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etc.</a:t>
            </a:r>
            <a:endParaRPr kumimoji="1" lang="en-US" altLang="zh-CN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61212" y="505196"/>
            <a:ext cx="3588385" cy="969759"/>
            <a:chOff x="749139" y="726869"/>
            <a:chExt cx="3588385" cy="969759"/>
          </a:xfrm>
          <a:solidFill>
            <a:schemeClr val="tx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749139" y="726869"/>
              <a:ext cx="3588385" cy="969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1051707" y="760536"/>
              <a:ext cx="299089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Problem 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276445" y="505196"/>
            <a:ext cx="3588385" cy="969759"/>
            <a:chOff x="4511968" y="726869"/>
            <a:chExt cx="3588385" cy="969759"/>
          </a:xfrm>
        </p:grpSpPr>
        <p:sp>
          <p:nvSpPr>
            <p:cNvPr id="18" name="矩形 17"/>
            <p:cNvSpPr/>
            <p:nvPr/>
          </p:nvSpPr>
          <p:spPr>
            <a:xfrm>
              <a:off x="4511968" y="726869"/>
              <a:ext cx="3588385" cy="969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4847231" y="796249"/>
              <a:ext cx="299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Solution</a:t>
              </a:r>
              <a:endPara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9756" y="1918944"/>
            <a:ext cx="335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i="1" u="sng" dirty="0"/>
              <a:t>Drivers have no data</a:t>
            </a:r>
            <a:endParaRPr lang="zh-CN" altLang="en-US" i="1" u="sng" dirty="0"/>
          </a:p>
        </p:txBody>
      </p:sp>
      <p:sp>
        <p:nvSpPr>
          <p:cNvPr id="20" name="文本框 19"/>
          <p:cNvSpPr txBox="1"/>
          <p:nvPr/>
        </p:nvSpPr>
        <p:spPr>
          <a:xfrm>
            <a:off x="5280626" y="2915440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 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07566" y="4146323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An 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7">
            <a:extLst>
              <a:ext uri="{FF2B5EF4-FFF2-40B4-BE49-F238E27FC236}">
                <a16:creationId xmlns:a16="http://schemas.microsoft.com/office/drawing/2014/main" xmlns="" id="{0036ACB8-471D-B545-A2AA-104CF3A332A9}"/>
              </a:ext>
            </a:extLst>
          </p:cNvPr>
          <p:cNvSpPr txBox="1"/>
          <p:nvPr/>
        </p:nvSpPr>
        <p:spPr>
          <a:xfrm>
            <a:off x="914653" y="2796466"/>
            <a:ext cx="3126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Young Drivers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Aging cars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Insurance companies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CN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200" dirty="0" smtClean="0">
                <a:latin typeface="Century Gothic" charset="0"/>
                <a:ea typeface="Century Gothic" charset="0"/>
                <a:cs typeface="Century Gothic" charset="0"/>
              </a:rPr>
              <a:t>etc.</a:t>
            </a:r>
            <a:endParaRPr kumimoji="1" lang="en-US" altLang="zh-CN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61212" y="505196"/>
            <a:ext cx="3588385" cy="969759"/>
            <a:chOff x="749139" y="726869"/>
            <a:chExt cx="3588385" cy="969759"/>
          </a:xfrm>
          <a:solidFill>
            <a:schemeClr val="tx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749139" y="726869"/>
              <a:ext cx="3588385" cy="969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1051707" y="760536"/>
              <a:ext cx="299089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Problem 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276445" y="505196"/>
            <a:ext cx="3588385" cy="969759"/>
            <a:chOff x="4511968" y="726869"/>
            <a:chExt cx="3588385" cy="969759"/>
          </a:xfrm>
          <a:solidFill>
            <a:schemeClr val="tx1">
              <a:lumMod val="6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4511968" y="726869"/>
              <a:ext cx="3588385" cy="969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4847231" y="796249"/>
              <a:ext cx="299089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Solution</a:t>
              </a:r>
              <a:endPara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220509" y="505194"/>
            <a:ext cx="3588385" cy="969759"/>
            <a:chOff x="8317485" y="726867"/>
            <a:chExt cx="3588385" cy="969759"/>
          </a:xfrm>
        </p:grpSpPr>
        <p:sp>
          <p:nvSpPr>
            <p:cNvPr id="19" name="矩形 18"/>
            <p:cNvSpPr/>
            <p:nvPr/>
          </p:nvSpPr>
          <p:spPr>
            <a:xfrm>
              <a:off x="8317485" y="726867"/>
              <a:ext cx="3588385" cy="969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7">
              <a:extLst>
                <a:ext uri="{FF2B5EF4-FFF2-40B4-BE49-F238E27FC236}">
                  <a16:creationId xmlns:a16="http://schemas.microsoft.com/office/drawing/2014/main" xmlns="" id="{A3702BB7-B2EE-A947-A0BA-3B3EACCC7D72}"/>
                </a:ext>
              </a:extLst>
            </p:cNvPr>
            <p:cNvSpPr txBox="1"/>
            <p:nvPr/>
          </p:nvSpPr>
          <p:spPr>
            <a:xfrm>
              <a:off x="8616231" y="760535"/>
              <a:ext cx="299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4800" i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Benefits</a:t>
              </a:r>
              <a:endParaRPr kumimoji="1" lang="en-US" altLang="zh-CN" sz="4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9756" y="1918944"/>
            <a:ext cx="335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i="1" u="sng" dirty="0"/>
              <a:t>Drivers have no data</a:t>
            </a:r>
            <a:endParaRPr lang="zh-CN" altLang="en-US" i="1" u="sng" dirty="0"/>
          </a:p>
        </p:txBody>
      </p:sp>
      <p:sp>
        <p:nvSpPr>
          <p:cNvPr id="20" name="文本框 19"/>
          <p:cNvSpPr txBox="1"/>
          <p:nvPr/>
        </p:nvSpPr>
        <p:spPr>
          <a:xfrm>
            <a:off x="5280626" y="2915440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latin typeface="Century Gothic" charset="0"/>
                <a:ea typeface="Century Gothic" charset="0"/>
                <a:cs typeface="Century Gothic" charset="0"/>
              </a:rPr>
              <a:t>A device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07566" y="4146323"/>
            <a:ext cx="186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An APP</a:t>
            </a:r>
            <a:endParaRPr kumimoji="1" lang="zh-CN" alt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83355" y="2543625"/>
            <a:ext cx="18697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60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kumimoji="1" lang="zh-CN" altLang="en-US" sz="16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</TotalTime>
  <Words>1458</Words>
  <Application>Microsoft Macintosh PowerPoint</Application>
  <PresentationFormat>宽屏</PresentationFormat>
  <Paragraphs>423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Avenir Light</vt:lpstr>
      <vt:lpstr>Avenir Light Oblique</vt:lpstr>
      <vt:lpstr>Calibri</vt:lpstr>
      <vt:lpstr>Calibri Light</vt:lpstr>
      <vt:lpstr>Century Gothic</vt:lpstr>
      <vt:lpstr>Khmer MN</vt:lpstr>
      <vt:lpstr>Montserrat</vt:lpstr>
      <vt:lpstr>宋体</vt:lpstr>
      <vt:lpstr>Arial</vt:lpstr>
      <vt:lpstr>Office Theme</vt:lpstr>
      <vt:lpstr>4Mobox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4Mobox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4Mobox</dc:title>
  <dc:creator>淘2862</dc:creator>
  <cp:lastModifiedBy>淘2862</cp:lastModifiedBy>
  <cp:revision>71</cp:revision>
  <cp:lastPrinted>2019-04-17T15:39:35Z</cp:lastPrinted>
  <dcterms:created xsi:type="dcterms:W3CDTF">2019-04-08T08:57:52Z</dcterms:created>
  <dcterms:modified xsi:type="dcterms:W3CDTF">2019-04-17T15:39:56Z</dcterms:modified>
</cp:coreProperties>
</file>